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0" r:id="rId2"/>
    <p:sldId id="281" r:id="rId3"/>
    <p:sldId id="282" r:id="rId4"/>
    <p:sldId id="283" r:id="rId5"/>
    <p:sldId id="284" r:id="rId6"/>
    <p:sldId id="285" r:id="rId7"/>
    <p:sldId id="286" r:id="rId8"/>
    <p:sldId id="287" r:id="rId9"/>
    <p:sldId id="288" r:id="rId10"/>
    <p:sldId id="289" r:id="rId11"/>
    <p:sldId id="271" r:id="rId12"/>
    <p:sldId id="272" r:id="rId13"/>
    <p:sldId id="273" r:id="rId14"/>
    <p:sldId id="274" r:id="rId15"/>
    <p:sldId id="275" r:id="rId16"/>
    <p:sldId id="276" r:id="rId17"/>
    <p:sldId id="277" r:id="rId18"/>
    <p:sldId id="278" r:id="rId19"/>
    <p:sldId id="290"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23"/>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5" d="100"/>
          <a:sy n="105" d="100"/>
        </p:scale>
        <p:origin x="-13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44F10-0558-4D68-98CD-52E826735609}" type="doc">
      <dgm:prSet loTypeId="urn:microsoft.com/office/officeart/2005/8/layout/cycle5" loCatId="cycle" qsTypeId="urn:microsoft.com/office/officeart/2005/8/quickstyle/simple1#1" qsCatId="simple" csTypeId="urn:microsoft.com/office/officeart/2005/8/colors/accent1_2#1" csCatId="accent1" phldr="1"/>
      <dgm:spPr/>
      <dgm:t>
        <a:bodyPr/>
        <a:lstStyle/>
        <a:p>
          <a:endParaRPr lang="es-ES"/>
        </a:p>
      </dgm:t>
    </dgm:pt>
    <dgm:pt modelId="{673E2756-529F-469B-B1BF-2C9EB1E49D46}">
      <dgm:prSet phldrT="[Texto]"/>
      <dgm:spPr>
        <a:xfrm>
          <a:off x="1371" y="1090736"/>
          <a:ext cx="2896195" cy="1882526"/>
        </a:xfrm>
        <a:solidFill>
          <a:srgbClr val="0D4C92"/>
        </a:solidFill>
        <a:ln w="19050" cap="flat" cmpd="sng" algn="ctr">
          <a:solidFill>
            <a:srgbClr val="000000">
              <a:hueOff val="0"/>
              <a:satOff val="0"/>
              <a:lumOff val="0"/>
              <a:alphaOff val="0"/>
            </a:srgbClr>
          </a:solidFill>
          <a:prstDash val="solid"/>
        </a:ln>
        <a:effectLst/>
      </dgm:spPr>
      <dgm:t>
        <a:bodyPr/>
        <a:lstStyle/>
        <a:p>
          <a:r>
            <a:rPr lang="es-ES" dirty="0" smtClean="0">
              <a:solidFill>
                <a:srgbClr val="FFFFFF"/>
              </a:solidFill>
              <a:latin typeface="Gill Sans MT" pitchFamily="34" charset="0"/>
              <a:ea typeface="+mn-ea"/>
              <a:cs typeface="+mn-cs"/>
            </a:rPr>
            <a:t>Ingresos públicos</a:t>
          </a:r>
          <a:endParaRPr lang="es-ES" dirty="0">
            <a:solidFill>
              <a:srgbClr val="FFFFFF"/>
            </a:solidFill>
            <a:latin typeface="Gill Sans MT" pitchFamily="34" charset="0"/>
            <a:ea typeface="+mn-ea"/>
            <a:cs typeface="+mn-cs"/>
          </a:endParaRPr>
        </a:p>
      </dgm:t>
    </dgm:pt>
    <dgm:pt modelId="{62B37EC3-E688-4325-9068-898C6BB771E7}" type="parTrans" cxnId="{687949EA-32E8-400C-BBDC-FE724A37FD2B}">
      <dgm:prSet/>
      <dgm:spPr/>
      <dgm:t>
        <a:bodyPr/>
        <a:lstStyle/>
        <a:p>
          <a:endParaRPr lang="es-ES"/>
        </a:p>
      </dgm:t>
    </dgm:pt>
    <dgm:pt modelId="{4358E230-ECC0-4253-927E-5341ADBF024F}" type="sibTrans" cxnId="{687949EA-32E8-400C-BBDC-FE724A37FD2B}">
      <dgm:prSet/>
      <dgm:spPr>
        <a:xfrm>
          <a:off x="1449468" y="433468"/>
          <a:ext cx="3197062" cy="3197062"/>
        </a:xfrm>
        <a:noFill/>
        <a:ln w="9525" cap="flat" cmpd="sng" algn="ctr">
          <a:solidFill>
            <a:srgbClr val="C70F0C">
              <a:hueOff val="0"/>
              <a:satOff val="0"/>
              <a:lumOff val="0"/>
              <a:alphaOff val="0"/>
            </a:srgbClr>
          </a:solidFill>
          <a:prstDash val="solid"/>
          <a:tailEnd type="arrow"/>
        </a:ln>
        <a:effectLst/>
      </dgm:spPr>
      <dgm:t>
        <a:bodyPr/>
        <a:lstStyle/>
        <a:p>
          <a:endParaRPr lang="es-ES"/>
        </a:p>
      </dgm:t>
    </dgm:pt>
    <dgm:pt modelId="{D63549C1-F115-40BF-9068-73DA94FA3965}">
      <dgm:prSet phldrT="[Texto]"/>
      <dgm:spPr>
        <a:xfrm>
          <a:off x="3198433" y="1090736"/>
          <a:ext cx="2896195" cy="1882526"/>
        </a:xfrm>
        <a:solidFill>
          <a:srgbClr val="0D4C92"/>
        </a:solidFill>
        <a:ln w="19050" cap="flat" cmpd="sng" algn="ctr">
          <a:solidFill>
            <a:srgbClr val="000000">
              <a:hueOff val="0"/>
              <a:satOff val="0"/>
              <a:lumOff val="0"/>
              <a:alphaOff val="0"/>
            </a:srgbClr>
          </a:solidFill>
          <a:prstDash val="solid"/>
        </a:ln>
        <a:effectLst/>
      </dgm:spPr>
      <dgm:t>
        <a:bodyPr/>
        <a:lstStyle/>
        <a:p>
          <a:r>
            <a:rPr lang="es-ES" dirty="0" smtClean="0">
              <a:solidFill>
                <a:srgbClr val="FFFFFF"/>
              </a:solidFill>
              <a:latin typeface="Gill Sans MT" pitchFamily="34" charset="0"/>
              <a:ea typeface="+mn-ea"/>
              <a:cs typeface="+mn-cs"/>
            </a:rPr>
            <a:t>Gasto público</a:t>
          </a:r>
          <a:endParaRPr lang="es-ES" dirty="0">
            <a:solidFill>
              <a:srgbClr val="FFFFFF"/>
            </a:solidFill>
            <a:latin typeface="Gill Sans MT" pitchFamily="34" charset="0"/>
            <a:ea typeface="+mn-ea"/>
            <a:cs typeface="+mn-cs"/>
          </a:endParaRPr>
        </a:p>
      </dgm:t>
    </dgm:pt>
    <dgm:pt modelId="{357FFD8B-D28A-42D1-AB63-E516CE24E98E}" type="parTrans" cxnId="{13112644-3ACA-42D9-AAB4-CBD922FE9E7D}">
      <dgm:prSet/>
      <dgm:spPr/>
      <dgm:t>
        <a:bodyPr/>
        <a:lstStyle/>
        <a:p>
          <a:endParaRPr lang="es-ES"/>
        </a:p>
      </dgm:t>
    </dgm:pt>
    <dgm:pt modelId="{75601E57-CAFE-4C48-B552-AD75A586BA44}" type="sibTrans" cxnId="{13112644-3ACA-42D9-AAB4-CBD922FE9E7D}">
      <dgm:prSet/>
      <dgm:spPr>
        <a:xfrm>
          <a:off x="1449468" y="433468"/>
          <a:ext cx="3197062" cy="3197062"/>
        </a:xfrm>
        <a:noFill/>
        <a:ln w="9525" cap="flat" cmpd="sng" algn="ctr">
          <a:solidFill>
            <a:srgbClr val="C70F0C">
              <a:hueOff val="0"/>
              <a:satOff val="0"/>
              <a:lumOff val="0"/>
              <a:alphaOff val="0"/>
            </a:srgbClr>
          </a:solidFill>
          <a:prstDash val="solid"/>
          <a:tailEnd type="arrow"/>
        </a:ln>
        <a:effectLst/>
      </dgm:spPr>
      <dgm:t>
        <a:bodyPr/>
        <a:lstStyle/>
        <a:p>
          <a:endParaRPr lang="es-ES"/>
        </a:p>
      </dgm:t>
    </dgm:pt>
    <dgm:pt modelId="{55FCA0D1-89F3-4553-B4E0-2498D6D4C03B}" type="pres">
      <dgm:prSet presAssocID="{94644F10-0558-4D68-98CD-52E826735609}" presName="cycle" presStyleCnt="0">
        <dgm:presLayoutVars>
          <dgm:dir/>
          <dgm:resizeHandles val="exact"/>
        </dgm:presLayoutVars>
      </dgm:prSet>
      <dgm:spPr/>
      <dgm:t>
        <a:bodyPr/>
        <a:lstStyle/>
        <a:p>
          <a:endParaRPr lang="es-ES"/>
        </a:p>
      </dgm:t>
    </dgm:pt>
    <dgm:pt modelId="{770B9C6E-3046-4981-A34B-8CD0824DD2A1}" type="pres">
      <dgm:prSet presAssocID="{673E2756-529F-469B-B1BF-2C9EB1E49D46}" presName="node" presStyleLbl="node1" presStyleIdx="0" presStyleCnt="2">
        <dgm:presLayoutVars>
          <dgm:bulletEnabled val="1"/>
        </dgm:presLayoutVars>
      </dgm:prSet>
      <dgm:spPr>
        <a:prstGeom prst="roundRect">
          <a:avLst/>
        </a:prstGeom>
      </dgm:spPr>
      <dgm:t>
        <a:bodyPr/>
        <a:lstStyle/>
        <a:p>
          <a:endParaRPr lang="es-ES"/>
        </a:p>
      </dgm:t>
    </dgm:pt>
    <dgm:pt modelId="{89AF6FB3-C1C3-4C4A-A0B8-0A1984A8652A}" type="pres">
      <dgm:prSet presAssocID="{673E2756-529F-469B-B1BF-2C9EB1E49D46}" presName="spNode" presStyleCnt="0"/>
      <dgm:spPr/>
    </dgm:pt>
    <dgm:pt modelId="{81C29E0C-F89E-4D71-A20C-E5D14DB4C5B5}" type="pres">
      <dgm:prSet presAssocID="{4358E230-ECC0-4253-927E-5341ADBF024F}" presName="sibTrans" presStyleLbl="sibTrans1D1" presStyleIdx="0" presStyleCnt="2"/>
      <dgm:spPr>
        <a:custGeom>
          <a:avLst/>
          <a:gdLst/>
          <a:ahLst/>
          <a:cxnLst/>
          <a:rect l="0" t="0" r="0" b="0"/>
          <a:pathLst>
            <a:path>
              <a:moveTo>
                <a:pt x="672484" y="295557"/>
              </a:moveTo>
              <a:arcTo wR="1598531" hR="1598531" stAng="14075875" swAng="4248249"/>
            </a:path>
          </a:pathLst>
        </a:custGeom>
      </dgm:spPr>
      <dgm:t>
        <a:bodyPr/>
        <a:lstStyle/>
        <a:p>
          <a:endParaRPr lang="es-ES"/>
        </a:p>
      </dgm:t>
    </dgm:pt>
    <dgm:pt modelId="{B1F771EA-1E84-4096-97CA-958232C23E8C}" type="pres">
      <dgm:prSet presAssocID="{D63549C1-F115-40BF-9068-73DA94FA3965}" presName="node" presStyleLbl="node1" presStyleIdx="1" presStyleCnt="2">
        <dgm:presLayoutVars>
          <dgm:bulletEnabled val="1"/>
        </dgm:presLayoutVars>
      </dgm:prSet>
      <dgm:spPr>
        <a:prstGeom prst="roundRect">
          <a:avLst/>
        </a:prstGeom>
      </dgm:spPr>
      <dgm:t>
        <a:bodyPr/>
        <a:lstStyle/>
        <a:p>
          <a:endParaRPr lang="es-ES"/>
        </a:p>
      </dgm:t>
    </dgm:pt>
    <dgm:pt modelId="{2165B3D3-1E7D-41BD-829E-B111E7C4F9B2}" type="pres">
      <dgm:prSet presAssocID="{D63549C1-F115-40BF-9068-73DA94FA3965}" presName="spNode" presStyleCnt="0"/>
      <dgm:spPr/>
    </dgm:pt>
    <dgm:pt modelId="{3D45B897-BDBC-4704-AA5A-FD1C11160692}" type="pres">
      <dgm:prSet presAssocID="{75601E57-CAFE-4C48-B552-AD75A586BA44}" presName="sibTrans" presStyleLbl="sibTrans1D1" presStyleIdx="1" presStyleCnt="2"/>
      <dgm:spPr>
        <a:custGeom>
          <a:avLst/>
          <a:gdLst/>
          <a:ahLst/>
          <a:cxnLst/>
          <a:rect l="0" t="0" r="0" b="0"/>
          <a:pathLst>
            <a:path>
              <a:moveTo>
                <a:pt x="2524577" y="2901504"/>
              </a:moveTo>
              <a:arcTo wR="1598531" hR="1598531" stAng="3275875" swAng="4248249"/>
            </a:path>
          </a:pathLst>
        </a:custGeom>
      </dgm:spPr>
      <dgm:t>
        <a:bodyPr/>
        <a:lstStyle/>
        <a:p>
          <a:endParaRPr lang="es-ES"/>
        </a:p>
      </dgm:t>
    </dgm:pt>
  </dgm:ptLst>
  <dgm:cxnLst>
    <dgm:cxn modelId="{6912D3BC-FFA9-4C58-92B2-ABB8A57733B7}" type="presOf" srcId="{4358E230-ECC0-4253-927E-5341ADBF024F}" destId="{81C29E0C-F89E-4D71-A20C-E5D14DB4C5B5}" srcOrd="0" destOrd="0" presId="urn:microsoft.com/office/officeart/2005/8/layout/cycle5"/>
    <dgm:cxn modelId="{687949EA-32E8-400C-BBDC-FE724A37FD2B}" srcId="{94644F10-0558-4D68-98CD-52E826735609}" destId="{673E2756-529F-469B-B1BF-2C9EB1E49D46}" srcOrd="0" destOrd="0" parTransId="{62B37EC3-E688-4325-9068-898C6BB771E7}" sibTransId="{4358E230-ECC0-4253-927E-5341ADBF024F}"/>
    <dgm:cxn modelId="{C030B1E9-A03D-4058-B537-481DF5001447}" type="presOf" srcId="{75601E57-CAFE-4C48-B552-AD75A586BA44}" destId="{3D45B897-BDBC-4704-AA5A-FD1C11160692}" srcOrd="0" destOrd="0" presId="urn:microsoft.com/office/officeart/2005/8/layout/cycle5"/>
    <dgm:cxn modelId="{384A69FE-9C41-4A98-9AF6-09B7502F9C58}" type="presOf" srcId="{673E2756-529F-469B-B1BF-2C9EB1E49D46}" destId="{770B9C6E-3046-4981-A34B-8CD0824DD2A1}" srcOrd="0" destOrd="0" presId="urn:microsoft.com/office/officeart/2005/8/layout/cycle5"/>
    <dgm:cxn modelId="{5DD68D60-DDCD-49C4-A2F5-864621E44A05}" type="presOf" srcId="{D63549C1-F115-40BF-9068-73DA94FA3965}" destId="{B1F771EA-1E84-4096-97CA-958232C23E8C}" srcOrd="0" destOrd="0" presId="urn:microsoft.com/office/officeart/2005/8/layout/cycle5"/>
    <dgm:cxn modelId="{29B32C9F-3021-4398-87E2-2B60C65868B8}" type="presOf" srcId="{94644F10-0558-4D68-98CD-52E826735609}" destId="{55FCA0D1-89F3-4553-B4E0-2498D6D4C03B}" srcOrd="0" destOrd="0" presId="urn:microsoft.com/office/officeart/2005/8/layout/cycle5"/>
    <dgm:cxn modelId="{13112644-3ACA-42D9-AAB4-CBD922FE9E7D}" srcId="{94644F10-0558-4D68-98CD-52E826735609}" destId="{D63549C1-F115-40BF-9068-73DA94FA3965}" srcOrd="1" destOrd="0" parTransId="{357FFD8B-D28A-42D1-AB63-E516CE24E98E}" sibTransId="{75601E57-CAFE-4C48-B552-AD75A586BA44}"/>
    <dgm:cxn modelId="{A6C2F6D6-DC10-402C-9C51-6D8B682AD01F}" type="presParOf" srcId="{55FCA0D1-89F3-4553-B4E0-2498D6D4C03B}" destId="{770B9C6E-3046-4981-A34B-8CD0824DD2A1}" srcOrd="0" destOrd="0" presId="urn:microsoft.com/office/officeart/2005/8/layout/cycle5"/>
    <dgm:cxn modelId="{1D3D79CC-3881-44CF-89E5-84F6FC80DDB4}" type="presParOf" srcId="{55FCA0D1-89F3-4553-B4E0-2498D6D4C03B}" destId="{89AF6FB3-C1C3-4C4A-A0B8-0A1984A8652A}" srcOrd="1" destOrd="0" presId="urn:microsoft.com/office/officeart/2005/8/layout/cycle5"/>
    <dgm:cxn modelId="{2AF4F9EE-CABC-4C75-9A3A-FC8414AB16E7}" type="presParOf" srcId="{55FCA0D1-89F3-4553-B4E0-2498D6D4C03B}" destId="{81C29E0C-F89E-4D71-A20C-E5D14DB4C5B5}" srcOrd="2" destOrd="0" presId="urn:microsoft.com/office/officeart/2005/8/layout/cycle5"/>
    <dgm:cxn modelId="{9ACCBDCB-EFD7-41AE-9919-024AF3217DD5}" type="presParOf" srcId="{55FCA0D1-89F3-4553-B4E0-2498D6D4C03B}" destId="{B1F771EA-1E84-4096-97CA-958232C23E8C}" srcOrd="3" destOrd="0" presId="urn:microsoft.com/office/officeart/2005/8/layout/cycle5"/>
    <dgm:cxn modelId="{60C8FE96-F291-4BDC-AA34-88FEECB92A05}" type="presParOf" srcId="{55FCA0D1-89F3-4553-B4E0-2498D6D4C03B}" destId="{2165B3D3-1E7D-41BD-829E-B111E7C4F9B2}" srcOrd="4" destOrd="0" presId="urn:microsoft.com/office/officeart/2005/8/layout/cycle5"/>
    <dgm:cxn modelId="{3538D9A6-7EFF-44B4-9CB8-1EE935D36A1A}" type="presParOf" srcId="{55FCA0D1-89F3-4553-B4E0-2498D6D4C03B}" destId="{3D45B897-BDBC-4704-AA5A-FD1C11160692}" srcOrd="5" destOrd="0" presId="urn:microsoft.com/office/officeart/2005/8/layout/cycle5"/>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EB1D17EC-A259-47C1-9126-9098143A6284}" type="doc">
      <dgm:prSet loTypeId="urn:microsoft.com/office/officeart/2009/3/layout/RandomtoResultProcess" loCatId="process" qsTypeId="urn:microsoft.com/office/officeart/2005/8/quickstyle/simple1#2" qsCatId="simple" csTypeId="urn:microsoft.com/office/officeart/2005/8/colors/accent1_2#2" csCatId="accent1" phldr="1"/>
      <dgm:spPr/>
      <dgm:t>
        <a:bodyPr/>
        <a:lstStyle/>
        <a:p>
          <a:endParaRPr lang="es-ES"/>
        </a:p>
      </dgm:t>
    </dgm:pt>
    <dgm:pt modelId="{C9434338-A374-41E7-9B8B-F83DE5623799}">
      <dgm:prSet phldrT="[Texto]" custT="1"/>
      <dgm:spPr>
        <a:xfrm>
          <a:off x="816376" y="371847"/>
          <a:ext cx="1043448" cy="343863"/>
        </a:xfrm>
        <a:noFill/>
        <a:ln>
          <a:noFill/>
        </a:ln>
        <a:effectLst/>
      </dgm:spPr>
      <dgm:t>
        <a:bodyPr/>
        <a:lstStyle/>
        <a:p>
          <a:pPr algn="ctr"/>
          <a:r>
            <a:rPr lang="es-ES" sz="1000" dirty="0">
              <a:solidFill>
                <a:sysClr val="windowText" lastClr="000000">
                  <a:hueOff val="0"/>
                  <a:satOff val="0"/>
                  <a:lumOff val="0"/>
                  <a:alphaOff val="0"/>
                </a:sysClr>
              </a:solidFill>
              <a:latin typeface="Calibri"/>
              <a:ea typeface="+mn-ea"/>
              <a:cs typeface="+mn-cs"/>
            </a:rPr>
            <a:t>ACTIVIDADES</a:t>
          </a:r>
        </a:p>
      </dgm:t>
    </dgm:pt>
    <dgm:pt modelId="{84922DA5-5615-4548-B693-273866F314F0}" type="parTrans" cxnId="{5BCD1EB2-6951-46E1-8F3C-7BBF97840658}">
      <dgm:prSet/>
      <dgm:spPr/>
      <dgm:t>
        <a:bodyPr/>
        <a:lstStyle/>
        <a:p>
          <a:pPr algn="ctr"/>
          <a:endParaRPr lang="es-ES"/>
        </a:p>
      </dgm:t>
    </dgm:pt>
    <dgm:pt modelId="{8DDA0279-4329-406C-A4D0-B03590113E60}" type="sibTrans" cxnId="{5BCD1EB2-6951-46E1-8F3C-7BBF97840658}">
      <dgm:prSet/>
      <dgm:spPr/>
      <dgm:t>
        <a:bodyPr/>
        <a:lstStyle/>
        <a:p>
          <a:pPr algn="ctr"/>
          <a:endParaRPr lang="es-ES"/>
        </a:p>
      </dgm:t>
    </dgm:pt>
    <dgm:pt modelId="{6A7EBDEC-4566-4ED9-BF0A-FDFC3A260024}">
      <dgm:prSet phldrT="[Texto]" custT="1"/>
      <dgm:spPr>
        <a:xfrm>
          <a:off x="850977" y="994008"/>
          <a:ext cx="1043448" cy="644232"/>
        </a:xfrm>
        <a:noFill/>
        <a:ln>
          <a:noFill/>
        </a:ln>
        <a:effectLst/>
      </dgm:spPr>
      <dgm:t>
        <a:bodyPr/>
        <a:lstStyle/>
        <a:p>
          <a:pPr algn="ctr"/>
          <a:r>
            <a:rPr lang="es-ES" sz="1400" dirty="0">
              <a:solidFill>
                <a:srgbClr val="C0504D">
                  <a:lumMod val="60000"/>
                  <a:lumOff val="40000"/>
                </a:srgbClr>
              </a:solidFill>
              <a:latin typeface="Calibri"/>
              <a:ea typeface="+mn-ea"/>
              <a:cs typeface="+mn-cs"/>
            </a:rPr>
            <a:t>Nivel Nacional</a:t>
          </a:r>
        </a:p>
      </dgm:t>
    </dgm:pt>
    <dgm:pt modelId="{AA587127-3B5F-42B7-8EC1-24F6ECCAE07D}" type="parTrans" cxnId="{8D17C292-8B3D-40FD-963D-8EB1E0076C71}">
      <dgm:prSet/>
      <dgm:spPr/>
      <dgm:t>
        <a:bodyPr/>
        <a:lstStyle/>
        <a:p>
          <a:pPr algn="ctr"/>
          <a:endParaRPr lang="es-ES"/>
        </a:p>
      </dgm:t>
    </dgm:pt>
    <dgm:pt modelId="{685075F4-1647-4A41-BDD2-3131B0A08FDD}" type="sibTrans" cxnId="{8D17C292-8B3D-40FD-963D-8EB1E0076C71}">
      <dgm:prSet/>
      <dgm:spPr/>
      <dgm:t>
        <a:bodyPr/>
        <a:lstStyle/>
        <a:p>
          <a:pPr algn="ctr"/>
          <a:endParaRPr lang="es-ES"/>
        </a:p>
      </dgm:t>
    </dgm:pt>
    <dgm:pt modelId="{48431317-CEF7-4A10-9650-C646C59133C7}">
      <dgm:prSet phldrT="[Texto]" custT="1"/>
      <dgm:spPr>
        <a:xfrm>
          <a:off x="2673300" y="122230"/>
          <a:ext cx="887996" cy="88799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S" sz="1400" dirty="0">
              <a:solidFill>
                <a:sysClr val="window" lastClr="FFFFFF"/>
              </a:solidFill>
              <a:latin typeface="Calibri"/>
              <a:ea typeface="+mn-ea"/>
              <a:cs typeface="+mn-cs"/>
            </a:rPr>
            <a:t>Productos</a:t>
          </a:r>
        </a:p>
      </dgm:t>
    </dgm:pt>
    <dgm:pt modelId="{055B1D9E-BAB4-4813-86E2-55EC65803D9B}" type="parTrans" cxnId="{023CEC84-ED87-44D3-9834-E211CAA1B91A}">
      <dgm:prSet/>
      <dgm:spPr/>
      <dgm:t>
        <a:bodyPr/>
        <a:lstStyle/>
        <a:p>
          <a:pPr algn="ctr"/>
          <a:endParaRPr lang="es-ES"/>
        </a:p>
      </dgm:t>
    </dgm:pt>
    <dgm:pt modelId="{332F4BC6-231B-4D80-9AE5-1A172E73F374}" type="sibTrans" cxnId="{023CEC84-ED87-44D3-9834-E211CAA1B91A}">
      <dgm:prSet/>
      <dgm:spPr/>
      <dgm:t>
        <a:bodyPr/>
        <a:lstStyle/>
        <a:p>
          <a:pPr algn="ctr"/>
          <a:endParaRPr lang="es-ES"/>
        </a:p>
      </dgm:t>
    </dgm:pt>
    <dgm:pt modelId="{58AC5D3C-D30B-45E8-8D7A-BEF03B0963F8}">
      <dgm:prSet phldrT="[Texto]" custT="1"/>
      <dgm:spPr>
        <a:xfrm>
          <a:off x="2630927" y="1254989"/>
          <a:ext cx="1044702" cy="435817"/>
        </a:xfrm>
        <a:noFill/>
        <a:ln>
          <a:noFill/>
        </a:ln>
        <a:effectLst/>
      </dgm:spPr>
      <dgm:t>
        <a:bodyPr/>
        <a:lstStyle/>
        <a:p>
          <a:pPr algn="ctr"/>
          <a:r>
            <a:rPr lang="es-ES" sz="1400" dirty="0">
              <a:solidFill>
                <a:srgbClr val="C0504D">
                  <a:lumMod val="60000"/>
                  <a:lumOff val="40000"/>
                </a:srgbClr>
              </a:solidFill>
              <a:latin typeface="Calibri"/>
              <a:ea typeface="+mn-ea"/>
              <a:cs typeface="+mn-cs"/>
            </a:rPr>
            <a:t>Nivel regional</a:t>
          </a:r>
        </a:p>
        <a:p>
          <a:pPr algn="ctr"/>
          <a:endParaRPr lang="es-ES" sz="1400" dirty="0">
            <a:solidFill>
              <a:srgbClr val="C0504D">
                <a:lumMod val="60000"/>
                <a:lumOff val="40000"/>
              </a:srgbClr>
            </a:solidFill>
            <a:latin typeface="Calibri"/>
            <a:ea typeface="+mn-ea"/>
            <a:cs typeface="+mn-cs"/>
          </a:endParaRPr>
        </a:p>
      </dgm:t>
    </dgm:pt>
    <dgm:pt modelId="{DE8D81DB-B861-4EAA-B488-36160733D827}" type="parTrans" cxnId="{FFFE1BEE-9DFB-44AE-9290-D1EADC294FD4}">
      <dgm:prSet/>
      <dgm:spPr/>
      <dgm:t>
        <a:bodyPr/>
        <a:lstStyle/>
        <a:p>
          <a:pPr algn="ctr"/>
          <a:endParaRPr lang="es-ES"/>
        </a:p>
      </dgm:t>
    </dgm:pt>
    <dgm:pt modelId="{72C3742A-481F-4FCB-822C-88B236AD226B}" type="sibTrans" cxnId="{FFFE1BEE-9DFB-44AE-9290-D1EADC294FD4}">
      <dgm:prSet/>
      <dgm:spPr/>
      <dgm:t>
        <a:bodyPr/>
        <a:lstStyle/>
        <a:p>
          <a:pPr algn="ctr"/>
          <a:endParaRPr lang="es-ES"/>
        </a:p>
      </dgm:t>
    </dgm:pt>
    <dgm:pt modelId="{A9D6D293-D5CD-4B4F-96D2-FAF73D211606}" type="pres">
      <dgm:prSet presAssocID="{EB1D17EC-A259-47C1-9126-9098143A6284}" presName="Name0" presStyleCnt="0">
        <dgm:presLayoutVars>
          <dgm:dir/>
          <dgm:animOne val="branch"/>
          <dgm:animLvl val="lvl"/>
        </dgm:presLayoutVars>
      </dgm:prSet>
      <dgm:spPr/>
      <dgm:t>
        <a:bodyPr/>
        <a:lstStyle/>
        <a:p>
          <a:endParaRPr lang="es-ES"/>
        </a:p>
      </dgm:t>
    </dgm:pt>
    <dgm:pt modelId="{65867B19-BEED-42A6-B4E5-7ECA09D368BA}" type="pres">
      <dgm:prSet presAssocID="{C9434338-A374-41E7-9B8B-F83DE5623799}" presName="chaos" presStyleCnt="0"/>
      <dgm:spPr/>
    </dgm:pt>
    <dgm:pt modelId="{AA5405F2-847E-4F2D-8344-45ABE327F1E7}" type="pres">
      <dgm:prSet presAssocID="{C9434338-A374-41E7-9B8B-F83DE5623799}" presName="parTx1" presStyleLbl="revTx" presStyleIdx="0" presStyleCnt="3"/>
      <dgm:spPr>
        <a:prstGeom prst="rect">
          <a:avLst/>
        </a:prstGeom>
      </dgm:spPr>
      <dgm:t>
        <a:bodyPr/>
        <a:lstStyle/>
        <a:p>
          <a:endParaRPr lang="es-ES"/>
        </a:p>
      </dgm:t>
    </dgm:pt>
    <dgm:pt modelId="{1EC7E2E0-3312-47D2-B308-71CF270CBA37}" type="pres">
      <dgm:prSet presAssocID="{C9434338-A374-41E7-9B8B-F83DE5623799}" presName="desTx1" presStyleLbl="revTx" presStyleIdx="1" presStyleCnt="3" custLinFactNeighborX="3316" custLinFactNeighborY="-15977">
        <dgm:presLayoutVars>
          <dgm:bulletEnabled val="1"/>
        </dgm:presLayoutVars>
      </dgm:prSet>
      <dgm:spPr>
        <a:prstGeom prst="rect">
          <a:avLst/>
        </a:prstGeom>
      </dgm:spPr>
      <dgm:t>
        <a:bodyPr/>
        <a:lstStyle/>
        <a:p>
          <a:endParaRPr lang="es-ES"/>
        </a:p>
      </dgm:t>
    </dgm:pt>
    <dgm:pt modelId="{6DFD2035-551A-4ED6-9FE5-78109BDB94B7}" type="pres">
      <dgm:prSet presAssocID="{C9434338-A374-41E7-9B8B-F83DE5623799}" presName="c1" presStyleLbl="node1" presStyleIdx="0" presStyleCnt="19"/>
      <dgm:spPr>
        <a:xfrm>
          <a:off x="815190" y="267265"/>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89B3D0DC-5EBC-4A3D-8ABC-807C6A26BF98}" type="pres">
      <dgm:prSet presAssocID="{C9434338-A374-41E7-9B8B-F83DE5623799}" presName="c2" presStyleLbl="node1" presStyleIdx="1" presStyleCnt="19"/>
      <dgm:spPr>
        <a:xfrm>
          <a:off x="873292" y="151062"/>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C36A555E-CCF3-4144-AD6D-EBA79C7546E7}" type="pres">
      <dgm:prSet presAssocID="{C9434338-A374-41E7-9B8B-F83DE5623799}" presName="c3" presStyleLbl="node1" presStyleIdx="2" presStyleCnt="19"/>
      <dgm:spPr>
        <a:xfrm>
          <a:off x="1012734" y="174303"/>
          <a:ext cx="130431" cy="13043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245E4154-A676-47E0-B7CD-B9317DB98D21}" type="pres">
      <dgm:prSet presAssocID="{C9434338-A374-41E7-9B8B-F83DE5623799}" presName="c4" presStyleLbl="node1" presStyleIdx="3" presStyleCnt="19"/>
      <dgm:spPr>
        <a:xfrm>
          <a:off x="1128936" y="46480"/>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57B59A2F-9006-4B8A-BAC8-B061E7E399BD}" type="pres">
      <dgm:prSet presAssocID="{C9434338-A374-41E7-9B8B-F83DE5623799}" presName="c5" presStyleLbl="node1" presStyleIdx="4" presStyleCnt="19"/>
      <dgm:spPr>
        <a:xfrm>
          <a:off x="1279999" y="0"/>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C5197642-34A8-4204-8E98-15FFF82C0EE2}" type="pres">
      <dgm:prSet presAssocID="{C9434338-A374-41E7-9B8B-F83DE5623799}" presName="c6" presStyleLbl="node1" presStyleIdx="5" presStyleCnt="19"/>
      <dgm:spPr>
        <a:xfrm>
          <a:off x="1465923" y="81341"/>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C22196D0-5988-49D4-94F7-79EFA4700AA5}" type="pres">
      <dgm:prSet presAssocID="{C9434338-A374-41E7-9B8B-F83DE5623799}" presName="c7" presStyleLbl="node1" presStyleIdx="6" presStyleCnt="19"/>
      <dgm:spPr>
        <a:xfrm>
          <a:off x="1582125" y="139442"/>
          <a:ext cx="130431" cy="13043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B41EB9EF-FE88-4D4C-A1CE-766402BFDB60}" type="pres">
      <dgm:prSet presAssocID="{C9434338-A374-41E7-9B8B-F83DE5623799}" presName="c8" presStyleLbl="node1" presStyleIdx="7" presStyleCnt="19"/>
      <dgm:spPr>
        <a:xfrm>
          <a:off x="1744808" y="267265"/>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0A7302C9-4BE4-4794-91EC-F185CE1131E6}" type="pres">
      <dgm:prSet presAssocID="{C9434338-A374-41E7-9B8B-F83DE5623799}" presName="c9" presStyleLbl="node1" presStyleIdx="8" presStyleCnt="19"/>
      <dgm:spPr>
        <a:xfrm>
          <a:off x="1814529" y="395087"/>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D99EEE1F-7C27-45A1-99E9-75182FB66D1B}" type="pres">
      <dgm:prSet presAssocID="{C9434338-A374-41E7-9B8B-F83DE5623799}" presName="c10" presStyleLbl="node1" presStyleIdx="9" presStyleCnt="19"/>
      <dgm:spPr>
        <a:xfrm>
          <a:off x="1210278" y="151062"/>
          <a:ext cx="213432" cy="21343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372AE0BD-AE28-4BF1-996C-8598C06B1873}" type="pres">
      <dgm:prSet presAssocID="{C9434338-A374-41E7-9B8B-F83DE5623799}" presName="c11" presStyleLbl="node1" presStyleIdx="10" presStyleCnt="19"/>
      <dgm:spPr>
        <a:xfrm>
          <a:off x="757089" y="592631"/>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40541AA9-0E80-438B-A3FE-E825F92172F3}" type="pres">
      <dgm:prSet presAssocID="{C9434338-A374-41E7-9B8B-F83DE5623799}" presName="c12" presStyleLbl="node1" presStyleIdx="11" presStyleCnt="19"/>
      <dgm:spPr>
        <a:xfrm>
          <a:off x="826811" y="697213"/>
          <a:ext cx="130431" cy="13043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7BD7272A-7724-40EB-BBAD-40FF84599166}" type="pres">
      <dgm:prSet presAssocID="{C9434338-A374-41E7-9B8B-F83DE5623799}" presName="c13" presStyleLbl="node1" presStyleIdx="12" presStyleCnt="19"/>
      <dgm:spPr>
        <a:xfrm>
          <a:off x="1001114" y="790174"/>
          <a:ext cx="189717" cy="189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287E45C2-CEC0-43A0-ACF2-D43BB4E268A4}" type="pres">
      <dgm:prSet presAssocID="{C9434338-A374-41E7-9B8B-F83DE5623799}" presName="c14" presStyleLbl="node1" presStyleIdx="13" presStyleCnt="19"/>
      <dgm:spPr>
        <a:xfrm>
          <a:off x="1245139" y="941237"/>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958AB351-768C-402A-875E-DD63F04A71E4}" type="pres">
      <dgm:prSet presAssocID="{C9434338-A374-41E7-9B8B-F83DE5623799}" presName="c15" presStyleLbl="node1" presStyleIdx="14" presStyleCnt="19"/>
      <dgm:spPr>
        <a:xfrm>
          <a:off x="1291620" y="790174"/>
          <a:ext cx="130431" cy="13043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99920545-2CCD-4E42-B24F-B81E5AB0FD85}" type="pres">
      <dgm:prSet presAssocID="{C9434338-A374-41E7-9B8B-F83DE5623799}" presName="c16" presStyleLbl="node1" presStyleIdx="15" presStyleCnt="19"/>
      <dgm:spPr>
        <a:xfrm>
          <a:off x="1407822" y="952858"/>
          <a:ext cx="83001" cy="8300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6E4D46C5-F094-44B6-A942-AFE4B0240EB7}" type="pres">
      <dgm:prSet presAssocID="{C9434338-A374-41E7-9B8B-F83DE5623799}" presName="c17" presStyleLbl="node1" presStyleIdx="16" presStyleCnt="19"/>
      <dgm:spPr>
        <a:xfrm>
          <a:off x="1512404" y="766934"/>
          <a:ext cx="189717" cy="189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608E85A5-43FE-46A4-AF22-A807E7A1933A}" type="pres">
      <dgm:prSet presAssocID="{C9434338-A374-41E7-9B8B-F83DE5623799}" presName="c18" presStyleLbl="node1" presStyleIdx="17" presStyleCnt="19"/>
      <dgm:spPr>
        <a:xfrm>
          <a:off x="1768049" y="720453"/>
          <a:ext cx="130431" cy="13043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S"/>
        </a:p>
      </dgm:t>
    </dgm:pt>
    <dgm:pt modelId="{B9C4BD70-2685-436D-9010-A2AB85647173}" type="pres">
      <dgm:prSet presAssocID="{8DDA0279-4329-406C-A4D0-B03590113E60}" presName="chevronComposite1" presStyleCnt="0"/>
      <dgm:spPr/>
    </dgm:pt>
    <dgm:pt modelId="{81D1D63B-10FC-4C0C-9000-F6B67C1389FD}" type="pres">
      <dgm:prSet presAssocID="{8DDA0279-4329-406C-A4D0-B03590113E60}" presName="chevron1" presStyleLbl="sibTrans2D1" presStyleIdx="0" presStyleCnt="2"/>
      <dgm:spPr>
        <a:xfrm>
          <a:off x="1898480" y="174110"/>
          <a:ext cx="383057" cy="731298"/>
        </a:xfrm>
        <a:prstGeom prst="chevron">
          <a:avLst>
            <a:gd name="adj" fmla="val 62310"/>
          </a:avLst>
        </a:prstGeom>
        <a:solidFill>
          <a:srgbClr val="4F81BD">
            <a:tint val="60000"/>
            <a:hueOff val="0"/>
            <a:satOff val="0"/>
            <a:lumOff val="0"/>
            <a:alphaOff val="0"/>
          </a:srgbClr>
        </a:solidFill>
        <a:ln>
          <a:noFill/>
        </a:ln>
        <a:effectLst/>
      </dgm:spPr>
      <dgm:t>
        <a:bodyPr/>
        <a:lstStyle/>
        <a:p>
          <a:endParaRPr lang="es-ES"/>
        </a:p>
      </dgm:t>
    </dgm:pt>
    <dgm:pt modelId="{09FBD497-C2E7-4FEC-9254-E3467E9B5579}" type="pres">
      <dgm:prSet presAssocID="{8DDA0279-4329-406C-A4D0-B03590113E60}" presName="spChevron1" presStyleCnt="0"/>
      <dgm:spPr/>
    </dgm:pt>
    <dgm:pt modelId="{9F51E012-9C14-45DD-934A-C1AF73D83581}" type="pres">
      <dgm:prSet presAssocID="{8DDA0279-4329-406C-A4D0-B03590113E60}" presName="overlap" presStyleCnt="0"/>
      <dgm:spPr/>
    </dgm:pt>
    <dgm:pt modelId="{0D4B60C9-31EA-429E-9DD0-235BBFB164BE}" type="pres">
      <dgm:prSet presAssocID="{8DDA0279-4329-406C-A4D0-B03590113E60}" presName="chevronComposite2" presStyleCnt="0"/>
      <dgm:spPr/>
    </dgm:pt>
    <dgm:pt modelId="{2D1C2162-AE6D-44C8-A2D5-52FF5FD15594}" type="pres">
      <dgm:prSet presAssocID="{8DDA0279-4329-406C-A4D0-B03590113E60}" presName="chevron2" presStyleLbl="sibTrans2D1" presStyleIdx="1" presStyleCnt="2"/>
      <dgm:spPr>
        <a:xfrm>
          <a:off x="2211890" y="174110"/>
          <a:ext cx="383057" cy="731298"/>
        </a:xfrm>
        <a:prstGeom prst="chevron">
          <a:avLst>
            <a:gd name="adj" fmla="val 62310"/>
          </a:avLst>
        </a:prstGeom>
        <a:solidFill>
          <a:srgbClr val="4F81BD">
            <a:tint val="60000"/>
            <a:hueOff val="0"/>
            <a:satOff val="0"/>
            <a:lumOff val="0"/>
            <a:alphaOff val="0"/>
          </a:srgbClr>
        </a:solidFill>
        <a:ln>
          <a:noFill/>
        </a:ln>
        <a:effectLst/>
      </dgm:spPr>
      <dgm:t>
        <a:bodyPr/>
        <a:lstStyle/>
        <a:p>
          <a:endParaRPr lang="es-ES"/>
        </a:p>
      </dgm:t>
    </dgm:pt>
    <dgm:pt modelId="{149A052D-5292-43B5-A968-656B3461B79A}" type="pres">
      <dgm:prSet presAssocID="{8DDA0279-4329-406C-A4D0-B03590113E60}" presName="spChevron2" presStyleCnt="0"/>
      <dgm:spPr/>
    </dgm:pt>
    <dgm:pt modelId="{AB1AAA57-A25A-44F2-8D90-6E7CAFC035F5}" type="pres">
      <dgm:prSet presAssocID="{48431317-CEF7-4A10-9650-C646C59133C7}" presName="last" presStyleCnt="0"/>
      <dgm:spPr/>
    </dgm:pt>
    <dgm:pt modelId="{C0DD676C-F3A6-4D4F-AB88-3762A5EEC3BE}" type="pres">
      <dgm:prSet presAssocID="{48431317-CEF7-4A10-9650-C646C59133C7}" presName="circleTx" presStyleLbl="node1" presStyleIdx="18" presStyleCnt="19"/>
      <dgm:spPr>
        <a:prstGeom prst="ellipse">
          <a:avLst/>
        </a:prstGeom>
      </dgm:spPr>
      <dgm:t>
        <a:bodyPr/>
        <a:lstStyle/>
        <a:p>
          <a:endParaRPr lang="es-ES"/>
        </a:p>
      </dgm:t>
    </dgm:pt>
    <dgm:pt modelId="{D921F407-12B8-4A7C-8624-F8F8DC586EF1}" type="pres">
      <dgm:prSet presAssocID="{48431317-CEF7-4A10-9650-C646C59133C7}" presName="desTxN" presStyleLbl="revTx" presStyleIdx="2" presStyleCnt="3" custScaleY="67649" custLinFactNeighborX="1294" custLinFactNeighborY="-899">
        <dgm:presLayoutVars>
          <dgm:bulletEnabled val="1"/>
        </dgm:presLayoutVars>
      </dgm:prSet>
      <dgm:spPr>
        <a:prstGeom prst="rect">
          <a:avLst/>
        </a:prstGeom>
      </dgm:spPr>
      <dgm:t>
        <a:bodyPr/>
        <a:lstStyle/>
        <a:p>
          <a:endParaRPr lang="es-ES"/>
        </a:p>
      </dgm:t>
    </dgm:pt>
    <dgm:pt modelId="{27DDEED5-6D66-4026-A405-8B8E439BBCE9}" type="pres">
      <dgm:prSet presAssocID="{48431317-CEF7-4A10-9650-C646C59133C7}" presName="spN" presStyleCnt="0"/>
      <dgm:spPr/>
    </dgm:pt>
  </dgm:ptLst>
  <dgm:cxnLst>
    <dgm:cxn modelId="{8D17C292-8B3D-40FD-963D-8EB1E0076C71}" srcId="{C9434338-A374-41E7-9B8B-F83DE5623799}" destId="{6A7EBDEC-4566-4ED9-BF0A-FDFC3A260024}" srcOrd="0" destOrd="0" parTransId="{AA587127-3B5F-42B7-8EC1-24F6ECCAE07D}" sibTransId="{685075F4-1647-4A41-BDD2-3131B0A08FDD}"/>
    <dgm:cxn modelId="{978C9FEF-35A9-4E95-87B5-CDD46A44C982}" type="presOf" srcId="{48431317-CEF7-4A10-9650-C646C59133C7}" destId="{C0DD676C-F3A6-4D4F-AB88-3762A5EEC3BE}" srcOrd="0" destOrd="0" presId="urn:microsoft.com/office/officeart/2009/3/layout/RandomtoResultProcess"/>
    <dgm:cxn modelId="{5BCD1EB2-6951-46E1-8F3C-7BBF97840658}" srcId="{EB1D17EC-A259-47C1-9126-9098143A6284}" destId="{C9434338-A374-41E7-9B8B-F83DE5623799}" srcOrd="0" destOrd="0" parTransId="{84922DA5-5615-4548-B693-273866F314F0}" sibTransId="{8DDA0279-4329-406C-A4D0-B03590113E60}"/>
    <dgm:cxn modelId="{FFFE1BEE-9DFB-44AE-9290-D1EADC294FD4}" srcId="{48431317-CEF7-4A10-9650-C646C59133C7}" destId="{58AC5D3C-D30B-45E8-8D7A-BEF03B0963F8}" srcOrd="0" destOrd="0" parTransId="{DE8D81DB-B861-4EAA-B488-36160733D827}" sibTransId="{72C3742A-481F-4FCB-822C-88B236AD226B}"/>
    <dgm:cxn modelId="{BD4DC7BA-9181-46D5-9555-B64FCCC7E835}" type="presOf" srcId="{58AC5D3C-D30B-45E8-8D7A-BEF03B0963F8}" destId="{D921F407-12B8-4A7C-8624-F8F8DC586EF1}" srcOrd="0" destOrd="0" presId="urn:microsoft.com/office/officeart/2009/3/layout/RandomtoResultProcess"/>
    <dgm:cxn modelId="{6821E59F-1FBA-455E-BA6E-22C0B949A19E}" type="presOf" srcId="{EB1D17EC-A259-47C1-9126-9098143A6284}" destId="{A9D6D293-D5CD-4B4F-96D2-FAF73D211606}" srcOrd="0" destOrd="0" presId="urn:microsoft.com/office/officeart/2009/3/layout/RandomtoResultProcess"/>
    <dgm:cxn modelId="{023CEC84-ED87-44D3-9834-E211CAA1B91A}" srcId="{EB1D17EC-A259-47C1-9126-9098143A6284}" destId="{48431317-CEF7-4A10-9650-C646C59133C7}" srcOrd="1" destOrd="0" parTransId="{055B1D9E-BAB4-4813-86E2-55EC65803D9B}" sibTransId="{332F4BC6-231B-4D80-9AE5-1A172E73F374}"/>
    <dgm:cxn modelId="{0C9FDCEE-E0E1-469E-A14D-AD03801DF376}" type="presOf" srcId="{6A7EBDEC-4566-4ED9-BF0A-FDFC3A260024}" destId="{1EC7E2E0-3312-47D2-B308-71CF270CBA37}" srcOrd="0" destOrd="0" presId="urn:microsoft.com/office/officeart/2009/3/layout/RandomtoResultProcess"/>
    <dgm:cxn modelId="{5DA47DD5-9D74-4B94-B638-9173E4F3B74D}" type="presOf" srcId="{C9434338-A374-41E7-9B8B-F83DE5623799}" destId="{AA5405F2-847E-4F2D-8344-45ABE327F1E7}" srcOrd="0" destOrd="0" presId="urn:microsoft.com/office/officeart/2009/3/layout/RandomtoResultProcess"/>
    <dgm:cxn modelId="{250B107A-14E9-4908-9C20-E0A9C64D9180}" type="presParOf" srcId="{A9D6D293-D5CD-4B4F-96D2-FAF73D211606}" destId="{65867B19-BEED-42A6-B4E5-7ECA09D368BA}" srcOrd="0" destOrd="0" presId="urn:microsoft.com/office/officeart/2009/3/layout/RandomtoResultProcess"/>
    <dgm:cxn modelId="{45C80D89-8B43-4280-B1D6-D76EE774EDF9}" type="presParOf" srcId="{65867B19-BEED-42A6-B4E5-7ECA09D368BA}" destId="{AA5405F2-847E-4F2D-8344-45ABE327F1E7}" srcOrd="0" destOrd="0" presId="urn:microsoft.com/office/officeart/2009/3/layout/RandomtoResultProcess"/>
    <dgm:cxn modelId="{470BFB9B-DE46-4A2F-9C01-33CED79F4B1C}" type="presParOf" srcId="{65867B19-BEED-42A6-B4E5-7ECA09D368BA}" destId="{1EC7E2E0-3312-47D2-B308-71CF270CBA37}" srcOrd="1" destOrd="0" presId="urn:microsoft.com/office/officeart/2009/3/layout/RandomtoResultProcess"/>
    <dgm:cxn modelId="{BFDC0741-F1CA-4BD0-8A24-7A98985F7AA2}" type="presParOf" srcId="{65867B19-BEED-42A6-B4E5-7ECA09D368BA}" destId="{6DFD2035-551A-4ED6-9FE5-78109BDB94B7}" srcOrd="2" destOrd="0" presId="urn:microsoft.com/office/officeart/2009/3/layout/RandomtoResultProcess"/>
    <dgm:cxn modelId="{C560C59C-E9DF-4B15-B8B6-7491EBBC4C20}" type="presParOf" srcId="{65867B19-BEED-42A6-B4E5-7ECA09D368BA}" destId="{89B3D0DC-5EBC-4A3D-8ABC-807C6A26BF98}" srcOrd="3" destOrd="0" presId="urn:microsoft.com/office/officeart/2009/3/layout/RandomtoResultProcess"/>
    <dgm:cxn modelId="{56113540-C002-427F-B43F-447B048218D8}" type="presParOf" srcId="{65867B19-BEED-42A6-B4E5-7ECA09D368BA}" destId="{C36A555E-CCF3-4144-AD6D-EBA79C7546E7}" srcOrd="4" destOrd="0" presId="urn:microsoft.com/office/officeart/2009/3/layout/RandomtoResultProcess"/>
    <dgm:cxn modelId="{EC49E2EE-9B0D-4E25-A31D-24F8CB8BE950}" type="presParOf" srcId="{65867B19-BEED-42A6-B4E5-7ECA09D368BA}" destId="{245E4154-A676-47E0-B7CD-B9317DB98D21}" srcOrd="5" destOrd="0" presId="urn:microsoft.com/office/officeart/2009/3/layout/RandomtoResultProcess"/>
    <dgm:cxn modelId="{4360FD34-D12F-4A01-A832-17D681E2FE9A}" type="presParOf" srcId="{65867B19-BEED-42A6-B4E5-7ECA09D368BA}" destId="{57B59A2F-9006-4B8A-BAC8-B061E7E399BD}" srcOrd="6" destOrd="0" presId="urn:microsoft.com/office/officeart/2009/3/layout/RandomtoResultProcess"/>
    <dgm:cxn modelId="{69A459EB-A9D4-42B2-B377-D7613EE1D065}" type="presParOf" srcId="{65867B19-BEED-42A6-B4E5-7ECA09D368BA}" destId="{C5197642-34A8-4204-8E98-15FFF82C0EE2}" srcOrd="7" destOrd="0" presId="urn:microsoft.com/office/officeart/2009/3/layout/RandomtoResultProcess"/>
    <dgm:cxn modelId="{717F6202-F979-4F6B-8D16-CD69651FB6CE}" type="presParOf" srcId="{65867B19-BEED-42A6-B4E5-7ECA09D368BA}" destId="{C22196D0-5988-49D4-94F7-79EFA4700AA5}" srcOrd="8" destOrd="0" presId="urn:microsoft.com/office/officeart/2009/3/layout/RandomtoResultProcess"/>
    <dgm:cxn modelId="{E6AA0D34-94C6-43A1-ADBB-75BFC30C05C4}" type="presParOf" srcId="{65867B19-BEED-42A6-B4E5-7ECA09D368BA}" destId="{B41EB9EF-FE88-4D4C-A1CE-766402BFDB60}" srcOrd="9" destOrd="0" presId="urn:microsoft.com/office/officeart/2009/3/layout/RandomtoResultProcess"/>
    <dgm:cxn modelId="{9DCD05AD-75F5-4916-9ED8-91E3561A25FE}" type="presParOf" srcId="{65867B19-BEED-42A6-B4E5-7ECA09D368BA}" destId="{0A7302C9-4BE4-4794-91EC-F185CE1131E6}" srcOrd="10" destOrd="0" presId="urn:microsoft.com/office/officeart/2009/3/layout/RandomtoResultProcess"/>
    <dgm:cxn modelId="{50B31EA0-799A-489E-A468-FB1883110920}" type="presParOf" srcId="{65867B19-BEED-42A6-B4E5-7ECA09D368BA}" destId="{D99EEE1F-7C27-45A1-99E9-75182FB66D1B}" srcOrd="11" destOrd="0" presId="urn:microsoft.com/office/officeart/2009/3/layout/RandomtoResultProcess"/>
    <dgm:cxn modelId="{79800D99-502E-4FAC-A4F4-700B92EE9692}" type="presParOf" srcId="{65867B19-BEED-42A6-B4E5-7ECA09D368BA}" destId="{372AE0BD-AE28-4BF1-996C-8598C06B1873}" srcOrd="12" destOrd="0" presId="urn:microsoft.com/office/officeart/2009/3/layout/RandomtoResultProcess"/>
    <dgm:cxn modelId="{08D5934D-34F9-4F49-A148-6C00C334E615}" type="presParOf" srcId="{65867B19-BEED-42A6-B4E5-7ECA09D368BA}" destId="{40541AA9-0E80-438B-A3FE-E825F92172F3}" srcOrd="13" destOrd="0" presId="urn:microsoft.com/office/officeart/2009/3/layout/RandomtoResultProcess"/>
    <dgm:cxn modelId="{F76D7D2A-85C4-4BAF-A34F-3D8E70555E70}" type="presParOf" srcId="{65867B19-BEED-42A6-B4E5-7ECA09D368BA}" destId="{7BD7272A-7724-40EB-BBAD-40FF84599166}" srcOrd="14" destOrd="0" presId="urn:microsoft.com/office/officeart/2009/3/layout/RandomtoResultProcess"/>
    <dgm:cxn modelId="{766465DE-BEBD-420D-9DEA-FBFBA3E25769}" type="presParOf" srcId="{65867B19-BEED-42A6-B4E5-7ECA09D368BA}" destId="{287E45C2-CEC0-43A0-ACF2-D43BB4E268A4}" srcOrd="15" destOrd="0" presId="urn:microsoft.com/office/officeart/2009/3/layout/RandomtoResultProcess"/>
    <dgm:cxn modelId="{6C9B327F-3E1A-41CE-9646-43053272BCD4}" type="presParOf" srcId="{65867B19-BEED-42A6-B4E5-7ECA09D368BA}" destId="{958AB351-768C-402A-875E-DD63F04A71E4}" srcOrd="16" destOrd="0" presId="urn:microsoft.com/office/officeart/2009/3/layout/RandomtoResultProcess"/>
    <dgm:cxn modelId="{F64063E0-9F78-4F56-A3B0-D7A339E4A2D5}" type="presParOf" srcId="{65867B19-BEED-42A6-B4E5-7ECA09D368BA}" destId="{99920545-2CCD-4E42-B24F-B81E5AB0FD85}" srcOrd="17" destOrd="0" presId="urn:microsoft.com/office/officeart/2009/3/layout/RandomtoResultProcess"/>
    <dgm:cxn modelId="{AA31CACD-7DF8-49F2-B05C-B803540AD0C8}" type="presParOf" srcId="{65867B19-BEED-42A6-B4E5-7ECA09D368BA}" destId="{6E4D46C5-F094-44B6-A942-AFE4B0240EB7}" srcOrd="18" destOrd="0" presId="urn:microsoft.com/office/officeart/2009/3/layout/RandomtoResultProcess"/>
    <dgm:cxn modelId="{232B191F-F4A7-40E8-90BF-1F71EF4E513C}" type="presParOf" srcId="{65867B19-BEED-42A6-B4E5-7ECA09D368BA}" destId="{608E85A5-43FE-46A4-AF22-A807E7A1933A}" srcOrd="19" destOrd="0" presId="urn:microsoft.com/office/officeart/2009/3/layout/RandomtoResultProcess"/>
    <dgm:cxn modelId="{F4A8F526-BAD1-497A-873E-39AF42086568}" type="presParOf" srcId="{A9D6D293-D5CD-4B4F-96D2-FAF73D211606}" destId="{B9C4BD70-2685-436D-9010-A2AB85647173}" srcOrd="1" destOrd="0" presId="urn:microsoft.com/office/officeart/2009/3/layout/RandomtoResultProcess"/>
    <dgm:cxn modelId="{B7117BC7-A54E-4C9C-9EB9-A3BE2D68C5AB}" type="presParOf" srcId="{B9C4BD70-2685-436D-9010-A2AB85647173}" destId="{81D1D63B-10FC-4C0C-9000-F6B67C1389FD}" srcOrd="0" destOrd="0" presId="urn:microsoft.com/office/officeart/2009/3/layout/RandomtoResultProcess"/>
    <dgm:cxn modelId="{82AB581F-2134-40FC-8F98-CE6F8D604A63}" type="presParOf" srcId="{B9C4BD70-2685-436D-9010-A2AB85647173}" destId="{09FBD497-C2E7-4FEC-9254-E3467E9B5579}" srcOrd="1" destOrd="0" presId="urn:microsoft.com/office/officeart/2009/3/layout/RandomtoResultProcess"/>
    <dgm:cxn modelId="{97731FE0-C868-4A92-887D-C252D8DF4D62}" type="presParOf" srcId="{A9D6D293-D5CD-4B4F-96D2-FAF73D211606}" destId="{9F51E012-9C14-45DD-934A-C1AF73D83581}" srcOrd="2" destOrd="0" presId="urn:microsoft.com/office/officeart/2009/3/layout/RandomtoResultProcess"/>
    <dgm:cxn modelId="{2BA0B78E-BEF2-4B5B-8B09-D18B89E6EDCF}" type="presParOf" srcId="{A9D6D293-D5CD-4B4F-96D2-FAF73D211606}" destId="{0D4B60C9-31EA-429E-9DD0-235BBFB164BE}" srcOrd="3" destOrd="0" presId="urn:microsoft.com/office/officeart/2009/3/layout/RandomtoResultProcess"/>
    <dgm:cxn modelId="{23BD4E1E-74E2-468A-BA14-986C34A30D2A}" type="presParOf" srcId="{0D4B60C9-31EA-429E-9DD0-235BBFB164BE}" destId="{2D1C2162-AE6D-44C8-A2D5-52FF5FD15594}" srcOrd="0" destOrd="0" presId="urn:microsoft.com/office/officeart/2009/3/layout/RandomtoResultProcess"/>
    <dgm:cxn modelId="{1FFBCE6A-5414-4B2D-8BA2-94CBC8EA4889}" type="presParOf" srcId="{0D4B60C9-31EA-429E-9DD0-235BBFB164BE}" destId="{149A052D-5292-43B5-A968-656B3461B79A}" srcOrd="1" destOrd="0" presId="urn:microsoft.com/office/officeart/2009/3/layout/RandomtoResultProcess"/>
    <dgm:cxn modelId="{DDE8EEF7-4F0F-4A9F-8303-16F0720E5B1E}" type="presParOf" srcId="{A9D6D293-D5CD-4B4F-96D2-FAF73D211606}" destId="{AB1AAA57-A25A-44F2-8D90-6E7CAFC035F5}" srcOrd="4" destOrd="0" presId="urn:microsoft.com/office/officeart/2009/3/layout/RandomtoResultProcess"/>
    <dgm:cxn modelId="{396732DD-2AA5-4235-A7C1-2CD0ECF94F1F}" type="presParOf" srcId="{AB1AAA57-A25A-44F2-8D90-6E7CAFC035F5}" destId="{C0DD676C-F3A6-4D4F-AB88-3762A5EEC3BE}" srcOrd="0" destOrd="0" presId="urn:microsoft.com/office/officeart/2009/3/layout/RandomtoResultProcess"/>
    <dgm:cxn modelId="{98FFB4FC-1959-4BC1-A981-034078745581}" type="presParOf" srcId="{AB1AAA57-A25A-44F2-8D90-6E7CAFC035F5}" destId="{D921F407-12B8-4A7C-8624-F8F8DC586EF1}" srcOrd="1" destOrd="0" presId="urn:microsoft.com/office/officeart/2009/3/layout/RandomtoResultProcess"/>
    <dgm:cxn modelId="{BD5BC931-A3B8-4E5E-A7D0-0945331572E7}" type="presParOf" srcId="{AB1AAA57-A25A-44F2-8D90-6E7CAFC035F5}" destId="{27DDEED5-6D66-4026-A405-8B8E439BBCE9}" srcOrd="2" destOrd="0" presId="urn:microsoft.com/office/officeart/2009/3/layout/RandomtoResultProcess"/>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7C0303E-2603-4DBD-A9BB-79CBF645C87F}" type="datetimeFigureOut">
              <a:rPr lang="es-ES"/>
              <a:pPr>
                <a:defRPr/>
              </a:pPr>
              <a:t>28/10/2013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627BA96-5C58-41A5-AB22-5B9A1E508E6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La vertiente del gasto público como elemento de cohesión social.</a:t>
            </a:r>
          </a:p>
          <a:p>
            <a:pPr>
              <a:spcBef>
                <a:spcPct val="0"/>
              </a:spcBef>
            </a:pPr>
            <a:r>
              <a:rPr lang="es-ES" smtClean="0"/>
              <a:t>El ingreso público como condicionante del gasto público.</a:t>
            </a:r>
          </a:p>
          <a:p>
            <a:pPr>
              <a:spcBef>
                <a:spcPct val="0"/>
              </a:spcBef>
            </a:pPr>
            <a:r>
              <a:rPr lang="es-ES" smtClean="0"/>
              <a:t>La importancia de los ingresos tributarios:</a:t>
            </a:r>
          </a:p>
          <a:p>
            <a:pPr lvl="1">
              <a:spcBef>
                <a:spcPct val="0"/>
              </a:spcBef>
            </a:pPr>
            <a:r>
              <a:rPr lang="es-ES" smtClean="0"/>
              <a:t>Para financiar los gastos públicos</a:t>
            </a:r>
          </a:p>
          <a:p>
            <a:pPr lvl="1">
              <a:spcBef>
                <a:spcPct val="0"/>
              </a:spcBef>
            </a:pPr>
            <a:r>
              <a:rPr lang="es-ES" smtClean="0"/>
              <a:t>Como corrector de desequilibrios</a:t>
            </a:r>
          </a:p>
          <a:p>
            <a:pPr>
              <a:spcBef>
                <a:spcPct val="0"/>
              </a:spcBef>
            </a:pPr>
            <a:endParaRPr lang="es-ES" smtClean="0"/>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C8F520-C1B7-4D0C-ACF1-16682F848274}" type="slidenum">
              <a:rPr lang="es-ES"/>
              <a:pPr fontAlgn="base">
                <a:spcBef>
                  <a:spcPct val="0"/>
                </a:spcBef>
                <a:spcAft>
                  <a:spcPct val="0"/>
                </a:spcAft>
              </a:pPr>
              <a:t>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i="1" smtClean="0">
                <a:solidFill>
                  <a:srgbClr val="E8B647"/>
                </a:solidFill>
                <a:latin typeface="Gill Sans MT"/>
              </a:rPr>
              <a:t>Fomento del cumplimiento por los ciudadanos de sus obligaciones fiscales. Para ello se desarrollan dos líneas de actuación: por una parte la prestación de servicios de información y asistencia al contribuyente y, por otra parte, la detección y regularización de los incumplimientos tributarios, mediante actuaciones de control. </a:t>
            </a:r>
            <a:endParaRPr lang="es-ES"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004E10-B477-4862-A9CF-18CB48DBCD6B}" type="slidenum">
              <a:rPr lang="es-ES"/>
              <a:pPr fontAlgn="base">
                <a:spcBef>
                  <a:spcPct val="0"/>
                </a:spcBef>
                <a:spcAft>
                  <a:spcPct val="0"/>
                </a:spcAft>
              </a:pPr>
              <a:t>12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b="1" smtClean="0"/>
              <a:t>Visitas intercambio</a:t>
            </a:r>
            <a:r>
              <a:rPr lang="es-ES" smtClean="0"/>
              <a:t>: control masivo, servicios de información y asistencia, técnicas de inspección, unidades y procedimientos de intercambio de información, relación cooperativa ,Méjico- España gestión tributaria y recaudación, Méjico-Chile sistemas de tributación simplificada y factura electrónica</a:t>
            </a:r>
          </a:p>
          <a:p>
            <a:pPr>
              <a:spcBef>
                <a:spcPct val="0"/>
              </a:spcBef>
            </a:pPr>
            <a:r>
              <a:rPr lang="es-ES" smtClean="0"/>
              <a:t>Asesorías: Brasil Registro de contribuyentes, Costa Rica RRHH, Paraguay factura electrónica, Paraguay planificación estratégica y gestión de calidad</a:t>
            </a:r>
          </a:p>
        </p:txBody>
      </p:sp>
      <p:sp>
        <p:nvSpPr>
          <p:cNvPr id="317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AAEB7-C95D-4AF6-A293-DCA4AA84E2D4}" type="slidenum">
              <a:rPr lang="es-ES"/>
              <a:pPr fontAlgn="base">
                <a:spcBef>
                  <a:spcPct val="0"/>
                </a:spcBef>
                <a:spcAft>
                  <a:spcPct val="0"/>
                </a:spcAft>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510D7B9-E58D-449B-A57C-2F3C2D94940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032CCAF-8C09-4826-A4F4-916075802305}"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B8440F4-2ACD-4FD9-8775-586EF870B5D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2907480-0EA3-4932-B8F1-2DA607D9D3E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060DF72-74B7-4D1D-9973-79D947DFDD8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966DC5A-0917-4794-BA64-43A44D7BB6E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007DEBF-B59B-497A-AC58-C851F12968E9}"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D89089-896B-49E1-8D14-693629FF8407}"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F1EA44-2612-44A6-BBE9-79B5CF82024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5A76899-EF90-4527-B5A4-686D0B71434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9412EF8-BCCD-4855-BB16-534B4B02E6EA}"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3465B04-3A3F-49BC-BD34-A409E46F33E6}" type="slidenum">
              <a:rPr lang="es-ES"/>
              <a:pPr>
                <a:defRPr/>
              </a:pPr>
              <a:t>‹Nº›</a:t>
            </a:fld>
            <a:endParaRPr lang="es-ES"/>
          </a:p>
        </p:txBody>
      </p:sp>
      <p:pic>
        <p:nvPicPr>
          <p:cNvPr id="1031" name="Picture 7"/>
          <p:cNvPicPr>
            <a:picLocks noChangeAspect="1" noChangeArrowheads="1"/>
          </p:cNvPicPr>
          <p:nvPr userDrawn="1"/>
        </p:nvPicPr>
        <p:blipFill>
          <a:blip r:embed="rId13">
            <a:lum bright="70000" contrast="-70000"/>
          </a:blip>
          <a:srcRect/>
          <a:stretch>
            <a:fillRect/>
          </a:stretch>
        </p:blipFill>
        <p:spPr bwMode="auto">
          <a:xfrm>
            <a:off x="2590800" y="1828800"/>
            <a:ext cx="3886200" cy="2854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12700">
            <a:noFill/>
            <a:miter lim="800000"/>
            <a:headEnd/>
            <a:tailEnd/>
          </a:ln>
        </p:spPr>
      </p:pic>
      <p:sp>
        <p:nvSpPr>
          <p:cNvPr id="14338" name="Rectangle 2"/>
          <p:cNvSpPr>
            <a:spLocks/>
          </p:cNvSpPr>
          <p:nvPr/>
        </p:nvSpPr>
        <p:spPr bwMode="auto">
          <a:xfrm>
            <a:off x="0" y="5616575"/>
            <a:ext cx="9144000" cy="1241425"/>
          </a:xfrm>
          <a:prstGeom prst="rect">
            <a:avLst/>
          </a:prstGeom>
          <a:solidFill>
            <a:schemeClr val="accent1">
              <a:alpha val="54901"/>
            </a:schemeClr>
          </a:solidFill>
          <a:ln w="25400">
            <a:noFill/>
            <a:miter lim="800000"/>
            <a:headEnd/>
            <a:tailEnd/>
          </a:ln>
        </p:spPr>
        <p:txBody>
          <a:bodyPr lIns="0" tIns="0" rIns="0" bIns="0"/>
          <a:lstStyle/>
          <a:p>
            <a:endParaRPr lang="en-US">
              <a:latin typeface="Times New Roman" pitchFamily="18" charset="0"/>
            </a:endParaRPr>
          </a:p>
        </p:txBody>
      </p:sp>
      <p:sp>
        <p:nvSpPr>
          <p:cNvPr id="14339" name="Line 4"/>
          <p:cNvSpPr>
            <a:spLocks noChangeShapeType="1"/>
          </p:cNvSpPr>
          <p:nvPr/>
        </p:nvSpPr>
        <p:spPr bwMode="auto">
          <a:xfrm rot="10800000" flipH="1">
            <a:off x="0" y="5624513"/>
            <a:ext cx="9144000" cy="1587"/>
          </a:xfrm>
          <a:prstGeom prst="line">
            <a:avLst/>
          </a:prstGeom>
          <a:noFill/>
          <a:ln w="25400">
            <a:solidFill>
              <a:srgbClr val="0D4C92"/>
            </a:solidFill>
            <a:miter lim="800000"/>
            <a:headEnd/>
            <a:tailEnd/>
          </a:ln>
        </p:spPr>
        <p:txBody>
          <a:bodyPr lIns="0" tIns="0" rIns="0" bIns="0"/>
          <a:lstStyle/>
          <a:p>
            <a:endParaRPr lang="en-US"/>
          </a:p>
        </p:txBody>
      </p:sp>
      <p:sp>
        <p:nvSpPr>
          <p:cNvPr id="2" name="Rectangle 5"/>
          <p:cNvSpPr>
            <a:spLocks noGrp="1" noChangeArrowheads="1"/>
          </p:cNvSpPr>
          <p:nvPr>
            <p:ph type="title"/>
          </p:nvPr>
        </p:nvSpPr>
        <p:spPr>
          <a:xfrm>
            <a:off x="0" y="3429000"/>
            <a:ext cx="9144000" cy="1608138"/>
          </a:xfrm>
        </p:spPr>
        <p:txBody>
          <a:bodyPr/>
          <a:lstStyle/>
          <a:p>
            <a:pPr eaLnBrk="1" hangingPunct="1">
              <a:defRPr/>
            </a:pPr>
            <a:r>
              <a:rPr lang="es-ES" sz="3100" b="1" dirty="0" smtClean="0">
                <a:solidFill>
                  <a:srgbClr val="0D4C92"/>
                </a:solidFill>
                <a:sym typeface="Gill Sans MT" charset="0"/>
              </a:rPr>
              <a:t>El área de finanzas públicas del Programa EUROsociAL-II</a:t>
            </a:r>
            <a:br>
              <a:rPr lang="es-ES" sz="3100" b="1" dirty="0" smtClean="0">
                <a:solidFill>
                  <a:srgbClr val="0D4C92"/>
                </a:solidFill>
                <a:sym typeface="Gill Sans MT" charset="0"/>
              </a:rPr>
            </a:br>
            <a:r>
              <a:rPr lang="es-ES" sz="3100" b="1" dirty="0" smtClean="0">
                <a:solidFill>
                  <a:srgbClr val="0D4C92"/>
                </a:solidFill>
                <a:sym typeface="Gill Sans MT" charset="0"/>
              </a:rPr>
              <a:t/>
            </a:r>
            <a:br>
              <a:rPr lang="es-ES" sz="3100" b="1" dirty="0" smtClean="0">
                <a:solidFill>
                  <a:srgbClr val="0D4C92"/>
                </a:solidFill>
                <a:sym typeface="Gill Sans MT" charset="0"/>
              </a:rPr>
            </a:br>
            <a:r>
              <a:rPr lang="es-ES" sz="1800" i="1" dirty="0" smtClean="0">
                <a:solidFill>
                  <a:schemeClr val="bg1">
                    <a:lumMod val="95000"/>
                  </a:schemeClr>
                </a:solidFill>
                <a:ea typeface="ＭＳ Ｐゴシック" pitchFamily="21" charset="-128"/>
                <a:cs typeface="GillSans"/>
                <a:sym typeface="Gill Sans MT" charset="0"/>
              </a:rPr>
              <a:t>Rocío Mena</a:t>
            </a:r>
            <a:r>
              <a:rPr lang="en-US" sz="3100" dirty="0" smtClean="0">
                <a:solidFill>
                  <a:schemeClr val="bg1">
                    <a:lumMod val="95000"/>
                  </a:schemeClr>
                </a:solidFill>
                <a:ea typeface="ＭＳ Ｐゴシック" pitchFamily="21" charset="-128"/>
                <a:cs typeface="GillSans"/>
                <a:sym typeface="Gill Sans MT" charset="0"/>
              </a:rPr>
              <a:t/>
            </a:r>
            <a:br>
              <a:rPr lang="en-US" sz="3100" dirty="0" smtClean="0">
                <a:solidFill>
                  <a:schemeClr val="bg1">
                    <a:lumMod val="95000"/>
                  </a:schemeClr>
                </a:solidFill>
                <a:ea typeface="ＭＳ Ｐゴシック" pitchFamily="21" charset="-128"/>
                <a:cs typeface="GillSans"/>
                <a:sym typeface="Gill Sans MT" charset="0"/>
              </a:rPr>
            </a:br>
            <a:r>
              <a:rPr lang="es-ES" sz="1800" dirty="0" smtClean="0">
                <a:solidFill>
                  <a:schemeClr val="bg1">
                    <a:lumMod val="95000"/>
                  </a:schemeClr>
                </a:solidFill>
                <a:ea typeface="ＭＳ Ｐゴシック" pitchFamily="21" charset="-128"/>
                <a:cs typeface="GillSans"/>
                <a:sym typeface="Gill Sans MT" charset="0"/>
              </a:rPr>
              <a:t> Agencia Tributaria de España (AEAT)</a:t>
            </a:r>
            <a:r>
              <a:rPr lang="en-US" sz="1700" dirty="0" smtClean="0">
                <a:solidFill>
                  <a:schemeClr val="bg1">
                    <a:lumMod val="95000"/>
                  </a:schemeClr>
                </a:solidFill>
                <a:ea typeface="ＭＳ Ｐゴシック" pitchFamily="21" charset="-128"/>
                <a:cs typeface="GillSans"/>
                <a:sym typeface="Gill Sans MT" charset="0"/>
              </a:rPr>
              <a:t/>
            </a:r>
            <a:br>
              <a:rPr lang="en-US" sz="1700" dirty="0" smtClean="0">
                <a:solidFill>
                  <a:schemeClr val="bg1">
                    <a:lumMod val="95000"/>
                  </a:schemeClr>
                </a:solidFill>
                <a:ea typeface="ＭＳ Ｐゴシック" pitchFamily="21" charset="-128"/>
                <a:cs typeface="GillSans"/>
                <a:sym typeface="Gill Sans MT" charset="0"/>
              </a:rPr>
            </a:br>
            <a:r>
              <a:rPr lang="en-US" sz="2000" dirty="0" smtClean="0">
                <a:solidFill>
                  <a:schemeClr val="bg1">
                    <a:lumMod val="95000"/>
                  </a:schemeClr>
                </a:solidFill>
                <a:ea typeface="ＭＳ Ｐゴシック" pitchFamily="21" charset="-128"/>
                <a:cs typeface="GillSans"/>
                <a:sym typeface="Gill Sans MT" charset="0"/>
              </a:rPr>
              <a:t/>
            </a:r>
            <a:br>
              <a:rPr lang="en-US" sz="2000" dirty="0" smtClean="0">
                <a:solidFill>
                  <a:schemeClr val="bg1">
                    <a:lumMod val="95000"/>
                  </a:schemeClr>
                </a:solidFill>
                <a:ea typeface="ＭＳ Ｐゴシック" pitchFamily="21" charset="-128"/>
                <a:cs typeface="GillSans"/>
                <a:sym typeface="Gill Sans MT" charset="0"/>
              </a:rPr>
            </a:br>
            <a:r>
              <a:rPr lang="en-US" sz="2800" dirty="0">
                <a:solidFill>
                  <a:schemeClr val="bg1">
                    <a:lumMod val="95000"/>
                  </a:schemeClr>
                </a:solidFill>
                <a:ea typeface="ＭＳ Ｐゴシック" pitchFamily="21" charset="-128"/>
                <a:cs typeface="GillSans"/>
                <a:sym typeface="Gill Sans MT" charset="0"/>
              </a:rPr>
              <a:t/>
            </a:r>
            <a:br>
              <a:rPr lang="en-US" sz="2800" dirty="0">
                <a:solidFill>
                  <a:schemeClr val="bg1">
                    <a:lumMod val="95000"/>
                  </a:schemeClr>
                </a:solidFill>
                <a:ea typeface="ＭＳ Ｐゴシック" pitchFamily="21" charset="-128"/>
                <a:cs typeface="GillSans"/>
                <a:sym typeface="Gill Sans MT" charset="0"/>
              </a:rPr>
            </a:br>
            <a:endParaRPr lang="en-US" sz="3400" dirty="0">
              <a:sym typeface="Gill Sans MT" charset="0"/>
            </a:endParaRPr>
          </a:p>
        </p:txBody>
      </p:sp>
      <p:sp>
        <p:nvSpPr>
          <p:cNvPr id="7" name="6 Rectángulo"/>
          <p:cNvSpPr/>
          <p:nvPr/>
        </p:nvSpPr>
        <p:spPr>
          <a:xfrm>
            <a:off x="0" y="0"/>
            <a:ext cx="9144000" cy="757238"/>
          </a:xfrm>
          <a:prstGeom prst="rect">
            <a:avLst/>
          </a:prstGeom>
        </p:spPr>
        <p:txBody>
          <a:bodyPr lIns="64291" tIns="32146" rIns="64291" bIns="32146">
            <a:spAutoFit/>
          </a:bodyPr>
          <a:lstStyle/>
          <a:p>
            <a:pPr fontAlgn="auto">
              <a:spcBef>
                <a:spcPts val="0"/>
              </a:spcBef>
              <a:spcAft>
                <a:spcPts val="0"/>
              </a:spcAft>
              <a:defRPr/>
            </a:pPr>
            <a:r>
              <a:rPr lang="en-US" sz="2800" dirty="0">
                <a:solidFill>
                  <a:schemeClr val="bg1">
                    <a:lumMod val="95000"/>
                  </a:schemeClr>
                </a:solidFill>
                <a:latin typeface="+mj-lt"/>
                <a:ea typeface="ＭＳ Ｐゴシック" pitchFamily="21" charset="-128"/>
                <a:cs typeface="GillSans"/>
                <a:sym typeface="Gill Sans MT" charset="0"/>
              </a:rPr>
              <a:t>Centro de </a:t>
            </a:r>
            <a:r>
              <a:rPr lang="en-US" sz="2800" dirty="0" err="1">
                <a:solidFill>
                  <a:schemeClr val="bg1">
                    <a:lumMod val="95000"/>
                  </a:schemeClr>
                </a:solidFill>
                <a:latin typeface="+mj-lt"/>
                <a:ea typeface="ＭＳ Ｐゴシック" pitchFamily="21" charset="-128"/>
                <a:cs typeface="GillSans"/>
                <a:sym typeface="Gill Sans MT" charset="0"/>
              </a:rPr>
              <a:t>Formación</a:t>
            </a:r>
            <a:r>
              <a:rPr lang="en-US" sz="2800" dirty="0">
                <a:solidFill>
                  <a:schemeClr val="bg1">
                    <a:lumMod val="95000"/>
                  </a:schemeClr>
                </a:solidFill>
                <a:latin typeface="+mj-lt"/>
                <a:ea typeface="ＭＳ Ｐゴシック" pitchFamily="21" charset="-128"/>
                <a:cs typeface="GillSans"/>
                <a:sym typeface="Gill Sans MT" charset="0"/>
              </a:rPr>
              <a:t> AECID Antigua (Guatemala)</a:t>
            </a:r>
            <a:endParaRPr lang="en-US" sz="2800" dirty="0">
              <a:solidFill>
                <a:schemeClr val="bg1">
                  <a:lumMod val="95000"/>
                </a:schemeClr>
              </a:solidFill>
              <a:latin typeface="+mj-lt"/>
              <a:ea typeface="ＭＳ Ｐゴシック" pitchFamily="21" charset="-128"/>
              <a:cs typeface="GillSans"/>
              <a:sym typeface="Gill Sans MT" charset="0"/>
            </a:endParaRPr>
          </a:p>
          <a:p>
            <a:pPr fontAlgn="auto">
              <a:spcBef>
                <a:spcPts val="0"/>
              </a:spcBef>
              <a:spcAft>
                <a:spcPts val="0"/>
              </a:spcAft>
              <a:defRPr/>
            </a:pPr>
            <a:r>
              <a:rPr lang="en-US" sz="1700" dirty="0">
                <a:solidFill>
                  <a:schemeClr val="bg1">
                    <a:lumMod val="95000"/>
                  </a:schemeClr>
                </a:solidFill>
                <a:latin typeface="+mj-lt"/>
                <a:ea typeface="ＭＳ Ｐゴシック" pitchFamily="21" charset="-128"/>
                <a:cs typeface="GillSans"/>
                <a:sym typeface="Gill Sans MT" charset="0"/>
              </a:rPr>
              <a:t>26 de </a:t>
            </a:r>
            <a:r>
              <a:rPr lang="en-US" sz="1700" dirty="0" err="1">
                <a:solidFill>
                  <a:schemeClr val="bg1">
                    <a:lumMod val="95000"/>
                  </a:schemeClr>
                </a:solidFill>
                <a:latin typeface="+mj-lt"/>
                <a:ea typeface="ＭＳ Ｐゴシック" pitchFamily="21" charset="-128"/>
                <a:cs typeface="GillSans"/>
                <a:sym typeface="Gill Sans MT" charset="0"/>
              </a:rPr>
              <a:t>agosto</a:t>
            </a:r>
            <a:r>
              <a:rPr lang="en-US" sz="1700" dirty="0">
                <a:solidFill>
                  <a:schemeClr val="bg1">
                    <a:lumMod val="95000"/>
                  </a:schemeClr>
                </a:solidFill>
                <a:latin typeface="+mj-lt"/>
                <a:ea typeface="ＭＳ Ｐゴシック" pitchFamily="21" charset="-128"/>
                <a:cs typeface="GillSans"/>
                <a:sym typeface="Gill Sans MT" charset="0"/>
              </a:rPr>
              <a:t> de 2013</a:t>
            </a:r>
            <a:endParaRPr lang="es-ES" sz="1700" dirty="0">
              <a:latin typeface="+mj-lt"/>
            </a:endParaRPr>
          </a:p>
        </p:txBody>
      </p:sp>
      <p:pic>
        <p:nvPicPr>
          <p:cNvPr id="14342" name="Picture 7" descr="\\fiiapp-arc2-srv\Eurosocial II\GESTIÓN TECNICA\6. Comunicacion y visibilidad\Comunicacion\LOGOTIPOS EUROsociAL\LOGOS SOCIOS EUROsociAL\parrilla logos EUROsociAL\logos_eurosocial_CMYK (nuevo).png"/>
          <p:cNvPicPr>
            <a:picLocks noChangeAspect="1" noChangeArrowheads="1"/>
          </p:cNvPicPr>
          <p:nvPr/>
        </p:nvPicPr>
        <p:blipFill>
          <a:blip r:embed="rId3"/>
          <a:srcRect/>
          <a:stretch>
            <a:fillRect/>
          </a:stretch>
        </p:blipFill>
        <p:spPr bwMode="auto">
          <a:xfrm>
            <a:off x="420688" y="5757863"/>
            <a:ext cx="8285162" cy="962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3 Marcador de número de diapositiva"/>
          <p:cNvSpPr>
            <a:spLocks noGrp="1"/>
          </p:cNvSpPr>
          <p:nvPr>
            <p:ph type="sldNum" sz="quarter" idx="12"/>
          </p:nvPr>
        </p:nvSpPr>
        <p:spPr>
          <a:xfrm>
            <a:off x="685800" y="6248400"/>
            <a:ext cx="1905000" cy="457200"/>
          </a:xfrm>
          <a:noFill/>
          <a:ln>
            <a:miter lim="800000"/>
            <a:headEnd/>
            <a:tailEnd/>
          </a:ln>
        </p:spPr>
        <p:txBody>
          <a:bodyPr/>
          <a:lstStyle/>
          <a:p>
            <a:pPr algn="l" fontAlgn="base">
              <a:spcBef>
                <a:spcPct val="0"/>
              </a:spcBef>
              <a:spcAft>
                <a:spcPct val="0"/>
              </a:spcAft>
            </a:pPr>
            <a:fld id="{C56F990D-EDA3-4440-8EAE-F544B517F588}" type="slidenum">
              <a:rPr lang="en-US" smtClean="0">
                <a:solidFill>
                  <a:schemeClr val="tx1"/>
                </a:solidFill>
              </a:rPr>
              <a:pPr algn="l" fontAlgn="base">
                <a:spcBef>
                  <a:spcPct val="0"/>
                </a:spcBef>
                <a:spcAft>
                  <a:spcPct val="0"/>
                </a:spcAft>
              </a:pPr>
              <a:t>10</a:t>
            </a:fld>
            <a:endParaRPr lang="en-US" smtClean="0">
              <a:solidFill>
                <a:schemeClr val="tx1"/>
              </a:solidFill>
            </a:endParaRPr>
          </a:p>
        </p:txBody>
      </p:sp>
      <p:sp>
        <p:nvSpPr>
          <p:cNvPr id="5" name="2 Marcador de contenido"/>
          <p:cNvSpPr txBox="1">
            <a:spLocks/>
          </p:cNvSpPr>
          <p:nvPr/>
        </p:nvSpPr>
        <p:spPr bwMode="auto">
          <a:xfrm>
            <a:off x="520700" y="1352550"/>
            <a:ext cx="8077200" cy="5100638"/>
          </a:xfrm>
          <a:prstGeom prst="rect">
            <a:avLst/>
          </a:prstGeom>
          <a:noFill/>
          <a:ln>
            <a:noFill/>
          </a:ln>
          <a:extLst/>
        </p:spPr>
        <p:txBody>
          <a:bodyPr lIns="91435" tIns="45718" rIns="91435" bIns="45718"/>
          <a:lstStyle>
            <a:lvl1pPr marL="342900" indent="-342900" eaLnBrk="0" hangingPunct="0">
              <a:defRPr>
                <a:solidFill>
                  <a:schemeClr val="tx1"/>
                </a:solidFill>
                <a:latin typeface="Arial" pitchFamily="34" charset="0"/>
                <a:ea typeface="ＭＳ Ｐゴシック" pitchFamily="34" charset="-128"/>
              </a:defRPr>
            </a:lvl1pPr>
            <a:lvl2pPr marL="2698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612744" lvl="1" indent="-342882" algn="just"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LA FIIAPP es el socio coordinador, AEAT y CIAT los socios operativos técnicos y el IEF el socio operativo gestor.</a:t>
            </a:r>
          </a:p>
          <a:p>
            <a:pPr marL="612744" lvl="1" indent="-342882" algn="just"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La acción parte del trabajo realizado por </a:t>
            </a:r>
            <a:r>
              <a:rPr lang="es-ES" sz="2200" dirty="0" err="1" smtClean="0">
                <a:solidFill>
                  <a:srgbClr val="0D4C92"/>
                </a:solidFill>
                <a:latin typeface="Gill Sans MT" pitchFamily="34" charset="0"/>
              </a:rPr>
              <a:t>Eurosocial</a:t>
            </a:r>
            <a:r>
              <a:rPr lang="es-ES" sz="2200" dirty="0" smtClean="0">
                <a:solidFill>
                  <a:srgbClr val="0D4C92"/>
                </a:solidFill>
                <a:latin typeface="Gill Sans MT" pitchFamily="34" charset="0"/>
              </a:rPr>
              <a:t>-I y trata de ir más allá en cuanto a los objetivos en términos de las reformas apoyadas.</a:t>
            </a:r>
          </a:p>
          <a:p>
            <a:pPr marL="612744" lvl="1" indent="-342882" algn="just"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Para recoger la demanda se mandó por carta un cuestionario a todas la AATT de América Latina para que reflejaran sus áreas interés</a:t>
            </a:r>
          </a:p>
          <a:p>
            <a:pPr marL="612744" lvl="1" indent="-342882" algn="just"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Respondieron trece países: Argentina, Bolivia, Brasil, Chile, Colombia, Costa Rica, Ecuador, El Salvador, Guatemala, Méjico, Paraguay, Perú y Uruguay. </a:t>
            </a:r>
          </a:p>
          <a:p>
            <a:pPr marL="612744" lvl="1" indent="-342882" algn="just"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Expusieron sus áreas de reformas en marcha y los objetivos esperados del apoyo de </a:t>
            </a:r>
            <a:r>
              <a:rPr lang="es-ES" sz="2200" dirty="0" err="1" smtClean="0">
                <a:solidFill>
                  <a:srgbClr val="0D4C92"/>
                </a:solidFill>
                <a:latin typeface="Gill Sans MT" pitchFamily="34" charset="0"/>
              </a:rPr>
              <a:t>Eurosocial</a:t>
            </a:r>
            <a:r>
              <a:rPr lang="es-ES" sz="2200" dirty="0" smtClean="0">
                <a:solidFill>
                  <a:srgbClr val="0D4C92"/>
                </a:solidFill>
                <a:latin typeface="Gill Sans MT" pitchFamily="34" charset="0"/>
              </a:rPr>
              <a:t>-II.</a:t>
            </a:r>
          </a:p>
          <a:p>
            <a:pPr marL="612744" lvl="1" indent="-342882" eaLnBrk="1" fontAlgn="auto" hangingPunct="1">
              <a:spcBef>
                <a:spcPts val="600"/>
              </a:spcBef>
              <a:spcAft>
                <a:spcPts val="600"/>
              </a:spcAft>
              <a:buFont typeface="Wingdings" pitchFamily="2" charset="2"/>
              <a:buChar char="Ø"/>
              <a:defRPr/>
            </a:pPr>
            <a:endParaRPr lang="es-ES" sz="2200" dirty="0" smtClean="0">
              <a:solidFill>
                <a:srgbClr val="0D4C92"/>
              </a:solidFill>
              <a:latin typeface="Gill Sans MT" pitchFamily="34" charset="0"/>
            </a:endParaRPr>
          </a:p>
          <a:p>
            <a:pPr lvl="1" eaLnBrk="1" fontAlgn="auto" hangingPunct="1">
              <a:spcBef>
                <a:spcPts val="600"/>
              </a:spcBef>
              <a:spcAft>
                <a:spcPts val="1800"/>
              </a:spcAft>
              <a:defRPr/>
            </a:pPr>
            <a:endParaRPr lang="es-ES" sz="2200" dirty="0" smtClean="0">
              <a:solidFill>
                <a:srgbClr val="0D4C92"/>
              </a:solidFill>
              <a:latin typeface="Gill Sans MT" pitchFamily="34" charset="0"/>
            </a:endParaRPr>
          </a:p>
          <a:p>
            <a:pPr lvl="1" eaLnBrk="1" fontAlgn="auto" hangingPunct="1">
              <a:spcBef>
                <a:spcPts val="600"/>
              </a:spcBef>
              <a:spcAft>
                <a:spcPts val="600"/>
              </a:spcAft>
              <a:defRPr/>
            </a:pPr>
            <a:endParaRPr lang="es-ES" sz="2200" dirty="0" smtClean="0">
              <a:solidFill>
                <a:srgbClr val="0D4C92"/>
              </a:solidFill>
              <a:latin typeface="Gill Sans MT" pitchFamily="34" charset="0"/>
            </a:endParaRPr>
          </a:p>
        </p:txBody>
      </p:sp>
      <p:sp>
        <p:nvSpPr>
          <p:cNvPr id="24579" name="Rectangle 1"/>
          <p:cNvSpPr>
            <a:spLocks/>
          </p:cNvSpPr>
          <p:nvPr/>
        </p:nvSpPr>
        <p:spPr bwMode="auto">
          <a:xfrm>
            <a:off x="2208213" y="931863"/>
            <a:ext cx="4984750" cy="368300"/>
          </a:xfrm>
          <a:prstGeom prst="rect">
            <a:avLst/>
          </a:prstGeom>
          <a:noFill/>
          <a:ln w="12700">
            <a:noFill/>
            <a:miter lim="800000"/>
            <a:headEnd/>
            <a:tailEnd/>
          </a:ln>
        </p:spPr>
        <p:txBody>
          <a:bodyPr wrap="none" lIns="0" tIns="0" rIns="0" bIns="0" anchor="ctr">
            <a:spAutoFit/>
          </a:bodyPr>
          <a:lstStyle/>
          <a:p>
            <a:pPr marL="239713"/>
            <a:r>
              <a:rPr lang="en-US" sz="2400">
                <a:solidFill>
                  <a:srgbClr val="0D4C92"/>
                </a:solidFill>
                <a:latin typeface="Gill Sans MT"/>
                <a:ea typeface="Gill Sans MT"/>
                <a:cs typeface="Gill Sans MT"/>
                <a:sym typeface="Gill Sans MT"/>
              </a:rPr>
              <a:t>La acción de Cumplimiento Voluntario</a:t>
            </a: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3" y="188913"/>
            <a:ext cx="8245475" cy="1143000"/>
          </a:xfrm>
        </p:spPr>
        <p:txBody>
          <a:bodyPr/>
          <a:lstStyle/>
          <a:p>
            <a:pPr>
              <a:defRPr/>
            </a:pPr>
            <a:r>
              <a:rPr lang="es-ES" sz="2800" dirty="0" smtClean="0">
                <a:solidFill>
                  <a:schemeClr val="accent2">
                    <a:lumMod val="75000"/>
                  </a:schemeClr>
                </a:solidFill>
                <a:latin typeface="Gill Sans MT" pitchFamily="34" charset="0"/>
              </a:rPr>
              <a:t>Cambio estructural de los ingresos tributarios en AL</a:t>
            </a:r>
            <a:endParaRPr lang="es-ES" sz="2800" dirty="0">
              <a:solidFill>
                <a:schemeClr val="accent2">
                  <a:lumMod val="75000"/>
                </a:schemeClr>
              </a:solidFill>
              <a:latin typeface="Gill Sans MT" pitchFamily="34" charset="0"/>
            </a:endParaRPr>
          </a:p>
        </p:txBody>
      </p:sp>
      <p:sp>
        <p:nvSpPr>
          <p:cNvPr id="3" name="2 Marcador de contenido"/>
          <p:cNvSpPr>
            <a:spLocks noGrp="1"/>
          </p:cNvSpPr>
          <p:nvPr>
            <p:ph idx="1"/>
          </p:nvPr>
        </p:nvSpPr>
        <p:spPr>
          <a:xfrm>
            <a:off x="685800" y="1628775"/>
            <a:ext cx="8029575" cy="4467225"/>
          </a:xfrm>
        </p:spPr>
        <p:txBody>
          <a:bodyPr/>
          <a:lstStyle/>
          <a:p>
            <a:pPr>
              <a:defRPr/>
            </a:pPr>
            <a:r>
              <a:rPr lang="es-ES" sz="2400" dirty="0" smtClean="0">
                <a:solidFill>
                  <a:schemeClr val="accent2">
                    <a:lumMod val="75000"/>
                  </a:schemeClr>
                </a:solidFill>
                <a:latin typeface="Gill Sans MT" pitchFamily="34" charset="0"/>
              </a:rPr>
              <a:t>La disminución de los ingresos derivados de los impuestos sobre el comercio exterior</a:t>
            </a:r>
          </a:p>
          <a:p>
            <a:pPr>
              <a:buFontTx/>
              <a:buNone/>
              <a:defRPr/>
            </a:pPr>
            <a:endParaRPr lang="es-ES" sz="2400" dirty="0" smtClean="0">
              <a:solidFill>
                <a:schemeClr val="accent2">
                  <a:lumMod val="75000"/>
                </a:schemeClr>
              </a:solidFill>
              <a:latin typeface="Gill Sans MT" pitchFamily="34" charset="0"/>
            </a:endParaRPr>
          </a:p>
          <a:p>
            <a:pPr>
              <a:defRPr/>
            </a:pPr>
            <a:r>
              <a:rPr lang="es-ES" sz="2400" dirty="0" smtClean="0">
                <a:solidFill>
                  <a:schemeClr val="accent2">
                    <a:lumMod val="75000"/>
                  </a:schemeClr>
                </a:solidFill>
                <a:latin typeface="Gill Sans MT" pitchFamily="34" charset="0"/>
              </a:rPr>
              <a:t>Búsqueda de otras fuentes tributarias:</a:t>
            </a:r>
          </a:p>
          <a:p>
            <a:pPr>
              <a:defRPr/>
            </a:pPr>
            <a:endParaRPr lang="es-ES" sz="2400" dirty="0" smtClean="0">
              <a:solidFill>
                <a:schemeClr val="accent2">
                  <a:lumMod val="75000"/>
                </a:schemeClr>
              </a:solidFill>
              <a:latin typeface="Gill Sans MT" pitchFamily="34" charset="0"/>
            </a:endParaRPr>
          </a:p>
          <a:p>
            <a:pPr lvl="1">
              <a:defRPr/>
            </a:pPr>
            <a:r>
              <a:rPr lang="es-ES" sz="2400" dirty="0" smtClean="0">
                <a:solidFill>
                  <a:schemeClr val="accent2">
                    <a:lumMod val="75000"/>
                  </a:schemeClr>
                </a:solidFill>
                <a:latin typeface="Gill Sans MT" pitchFamily="34" charset="0"/>
              </a:rPr>
              <a:t>Riqueza inmobiliaria</a:t>
            </a:r>
          </a:p>
          <a:p>
            <a:pPr lvl="1">
              <a:defRPr/>
            </a:pPr>
            <a:r>
              <a:rPr lang="es-ES" sz="2400" dirty="0" smtClean="0">
                <a:solidFill>
                  <a:schemeClr val="accent2">
                    <a:lumMod val="75000"/>
                  </a:schemeClr>
                </a:solidFill>
                <a:latin typeface="Gill Sans MT" pitchFamily="34" charset="0"/>
              </a:rPr>
              <a:t>Renta de las personas y de las sociedades</a:t>
            </a:r>
          </a:p>
          <a:p>
            <a:pPr lvl="1">
              <a:defRPr/>
            </a:pPr>
            <a:r>
              <a:rPr lang="es-ES" sz="2400" dirty="0" smtClean="0">
                <a:solidFill>
                  <a:schemeClr val="accent2">
                    <a:lumMod val="75000"/>
                  </a:schemeClr>
                </a:solidFill>
                <a:latin typeface="Gill Sans MT" pitchFamily="34" charset="0"/>
              </a:rPr>
              <a:t>Las transacciones comerciales internas (IVA,…)</a:t>
            </a:r>
          </a:p>
          <a:p>
            <a:pPr lvl="1">
              <a:defRPr/>
            </a:pPr>
            <a:r>
              <a:rPr lang="es-ES" sz="2400" dirty="0" smtClean="0">
                <a:solidFill>
                  <a:schemeClr val="accent2">
                    <a:lumMod val="75000"/>
                  </a:schemeClr>
                </a:solidFill>
                <a:latin typeface="Gill Sans MT" pitchFamily="34" charset="0"/>
              </a:rPr>
              <a:t>Los impuestos especiales: energía, alcoholes, juego, recursos naturales, impuestos ecológicos,… </a:t>
            </a:r>
            <a:endParaRPr lang="es-ES" sz="2400" dirty="0">
              <a:solidFill>
                <a:schemeClr val="accent2">
                  <a:lumMod val="75000"/>
                </a:schemeClr>
              </a:solidFill>
              <a:latin typeface="Gill Sans MT"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5" y="142875"/>
            <a:ext cx="8915400" cy="1143000"/>
          </a:xfrm>
        </p:spPr>
        <p:txBody>
          <a:bodyPr/>
          <a:lstStyle/>
          <a:p>
            <a:pPr>
              <a:defRPr/>
            </a:pPr>
            <a:r>
              <a:rPr lang="es-ES" sz="2800" dirty="0" smtClean="0">
                <a:solidFill>
                  <a:schemeClr val="accent2">
                    <a:lumMod val="75000"/>
                  </a:schemeClr>
                </a:solidFill>
                <a:latin typeface="Gill Sans MT" pitchFamily="34" charset="0"/>
              </a:rPr>
              <a:t>El cumplimiento voluntario de las obligaciones tributarias</a:t>
            </a:r>
            <a:endParaRPr lang="es-ES" sz="2800" dirty="0">
              <a:solidFill>
                <a:schemeClr val="accent2">
                  <a:lumMod val="75000"/>
                </a:schemeClr>
              </a:solidFill>
              <a:latin typeface="Gill Sans MT" pitchFamily="34" charset="0"/>
            </a:endParaRPr>
          </a:p>
        </p:txBody>
      </p:sp>
      <p:sp>
        <p:nvSpPr>
          <p:cNvPr id="3" name="2 Marcador de contenido"/>
          <p:cNvSpPr>
            <a:spLocks noGrp="1"/>
          </p:cNvSpPr>
          <p:nvPr>
            <p:ph idx="1"/>
          </p:nvPr>
        </p:nvSpPr>
        <p:spPr>
          <a:xfrm>
            <a:off x="503238" y="1700213"/>
            <a:ext cx="8245475" cy="4395787"/>
          </a:xfrm>
        </p:spPr>
        <p:txBody>
          <a:bodyPr/>
          <a:lstStyle/>
          <a:p>
            <a:pPr>
              <a:defRPr/>
            </a:pPr>
            <a:r>
              <a:rPr lang="es-ES" sz="2400" dirty="0" smtClean="0">
                <a:solidFill>
                  <a:schemeClr val="accent2">
                    <a:lumMod val="75000"/>
                  </a:schemeClr>
                </a:solidFill>
                <a:latin typeface="Gill Sans MT" pitchFamily="34" charset="0"/>
              </a:rPr>
              <a:t>La imposibilidad de un cumplimiento forzoso generalizado</a:t>
            </a:r>
          </a:p>
          <a:p>
            <a:pPr>
              <a:defRPr/>
            </a:pPr>
            <a:endParaRPr lang="es-ES" sz="2400" dirty="0" smtClean="0">
              <a:solidFill>
                <a:schemeClr val="accent2">
                  <a:lumMod val="75000"/>
                </a:schemeClr>
              </a:solidFill>
              <a:latin typeface="Gill Sans MT" pitchFamily="34" charset="0"/>
            </a:endParaRPr>
          </a:p>
          <a:p>
            <a:pPr>
              <a:defRPr/>
            </a:pPr>
            <a:r>
              <a:rPr lang="es-ES" sz="2400" dirty="0" smtClean="0">
                <a:solidFill>
                  <a:schemeClr val="accent2">
                    <a:lumMod val="75000"/>
                  </a:schemeClr>
                </a:solidFill>
                <a:latin typeface="Gill Sans MT" pitchFamily="34" charset="0"/>
              </a:rPr>
              <a:t>La información como elemento imprescindible</a:t>
            </a:r>
          </a:p>
          <a:p>
            <a:pPr>
              <a:defRPr/>
            </a:pPr>
            <a:endParaRPr lang="es-ES" sz="2400" dirty="0" smtClean="0">
              <a:solidFill>
                <a:schemeClr val="accent2">
                  <a:lumMod val="75000"/>
                </a:schemeClr>
              </a:solidFill>
              <a:latin typeface="Gill Sans MT" pitchFamily="34" charset="0"/>
            </a:endParaRPr>
          </a:p>
          <a:p>
            <a:pPr>
              <a:defRPr/>
            </a:pPr>
            <a:r>
              <a:rPr lang="es-ES" sz="2400" dirty="0" smtClean="0">
                <a:solidFill>
                  <a:schemeClr val="accent2">
                    <a:lumMod val="75000"/>
                  </a:schemeClr>
                </a:solidFill>
                <a:latin typeface="Gill Sans MT" pitchFamily="34" charset="0"/>
              </a:rPr>
              <a:t>Facilitar el cumplimiento: evitar la presión fiscal indirecta</a:t>
            </a:r>
          </a:p>
          <a:p>
            <a:pPr>
              <a:defRPr/>
            </a:pPr>
            <a:endParaRPr lang="es-ES" sz="2400" dirty="0" smtClean="0">
              <a:solidFill>
                <a:schemeClr val="accent2">
                  <a:lumMod val="75000"/>
                </a:schemeClr>
              </a:solidFill>
              <a:latin typeface="Gill Sans MT" pitchFamily="34" charset="0"/>
            </a:endParaRPr>
          </a:p>
          <a:p>
            <a:pPr>
              <a:defRPr/>
            </a:pPr>
            <a:r>
              <a:rPr lang="es-ES" sz="2400" dirty="0" smtClean="0">
                <a:solidFill>
                  <a:schemeClr val="accent2">
                    <a:lumMod val="75000"/>
                  </a:schemeClr>
                </a:solidFill>
                <a:latin typeface="Gill Sans MT" pitchFamily="34" charset="0"/>
              </a:rPr>
              <a:t>El riesgo del incumplimiento: detectar los incumplidores y reaccionar</a:t>
            </a:r>
            <a:endParaRPr lang="es-ES" sz="2400" dirty="0">
              <a:solidFill>
                <a:schemeClr val="accent2">
                  <a:lumMod val="75000"/>
                </a:schemeClr>
              </a:solidFill>
              <a:latin typeface="Gill Sans MT"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2325" y="188913"/>
            <a:ext cx="7772400" cy="792162"/>
          </a:xfrm>
        </p:spPr>
        <p:txBody>
          <a:bodyPr/>
          <a:lstStyle/>
          <a:p>
            <a:pPr>
              <a:defRPr/>
            </a:pPr>
            <a:r>
              <a:rPr lang="es-ES" sz="2800" dirty="0" smtClean="0">
                <a:solidFill>
                  <a:schemeClr val="accent2">
                    <a:lumMod val="75000"/>
                  </a:schemeClr>
                </a:solidFill>
                <a:latin typeface="Gill Sans MT" pitchFamily="34" charset="0"/>
              </a:rPr>
              <a:t>La identificación de necesidades</a:t>
            </a:r>
            <a:endParaRPr lang="es-ES" sz="2800" dirty="0">
              <a:solidFill>
                <a:schemeClr val="accent2">
                  <a:lumMod val="75000"/>
                </a:schemeClr>
              </a:solidFill>
              <a:latin typeface="Gill Sans MT" pitchFamily="34" charset="0"/>
            </a:endParaRPr>
          </a:p>
        </p:txBody>
      </p:sp>
      <p:sp>
        <p:nvSpPr>
          <p:cNvPr id="3" name="2 Marcador de contenido"/>
          <p:cNvSpPr>
            <a:spLocks noGrp="1"/>
          </p:cNvSpPr>
          <p:nvPr>
            <p:ph idx="1"/>
          </p:nvPr>
        </p:nvSpPr>
        <p:spPr>
          <a:xfrm>
            <a:off x="685800" y="1268413"/>
            <a:ext cx="7772400" cy="4827587"/>
          </a:xfrm>
        </p:spPr>
        <p:txBody>
          <a:bodyPr/>
          <a:lstStyle/>
          <a:p>
            <a:pPr>
              <a:defRPr/>
            </a:pPr>
            <a:r>
              <a:rPr lang="es-ES" sz="2400" dirty="0" smtClean="0">
                <a:solidFill>
                  <a:schemeClr val="accent2">
                    <a:lumMod val="75000"/>
                  </a:schemeClr>
                </a:solidFill>
                <a:latin typeface="Gill Sans MT" pitchFamily="34" charset="0"/>
              </a:rPr>
              <a:t>El principio de colaboración para evitar duplicidades:</a:t>
            </a:r>
          </a:p>
          <a:p>
            <a:pPr lvl="1">
              <a:defRPr/>
            </a:pPr>
            <a:r>
              <a:rPr lang="es-ES" sz="2400" dirty="0" smtClean="0">
                <a:solidFill>
                  <a:schemeClr val="accent2">
                    <a:lumMod val="75000"/>
                  </a:schemeClr>
                </a:solidFill>
                <a:latin typeface="Gill Sans MT" pitchFamily="34" charset="0"/>
              </a:rPr>
              <a:t>La AEAT y el CIAT socios operativos aprovechando sinergias </a:t>
            </a:r>
          </a:p>
          <a:p>
            <a:pPr lvl="1">
              <a:defRPr/>
            </a:pPr>
            <a:endParaRPr lang="es-ES" sz="2400" dirty="0" smtClean="0">
              <a:solidFill>
                <a:schemeClr val="accent2">
                  <a:lumMod val="75000"/>
                </a:schemeClr>
              </a:solidFill>
              <a:latin typeface="Gill Sans MT" pitchFamily="34" charset="0"/>
            </a:endParaRPr>
          </a:p>
          <a:p>
            <a:pPr>
              <a:defRPr/>
            </a:pPr>
            <a:r>
              <a:rPr lang="es-ES" sz="2400" dirty="0" smtClean="0">
                <a:solidFill>
                  <a:schemeClr val="accent2">
                    <a:lumMod val="75000"/>
                  </a:schemeClr>
                </a:solidFill>
                <a:latin typeface="Gill Sans MT" pitchFamily="34" charset="0"/>
              </a:rPr>
              <a:t>La identificación de destinatarios: la satisfacción de las necesidades requiere demandantes comprometidos; no se trata de imponer sino de ayudar en la solución</a:t>
            </a:r>
          </a:p>
          <a:p>
            <a:pPr marL="0" indent="0">
              <a:buFontTx/>
              <a:buNone/>
              <a:defRPr/>
            </a:pP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88913"/>
            <a:ext cx="7772400" cy="863600"/>
          </a:xfrm>
        </p:spPr>
        <p:txBody>
          <a:bodyPr/>
          <a:lstStyle/>
          <a:p>
            <a:pPr>
              <a:defRPr/>
            </a:pPr>
            <a:r>
              <a:rPr lang="es-ES" sz="3200" dirty="0" smtClean="0">
                <a:solidFill>
                  <a:schemeClr val="accent2">
                    <a:lumMod val="75000"/>
                  </a:schemeClr>
                </a:solidFill>
                <a:latin typeface="Gill Sans MT" pitchFamily="34" charset="0"/>
              </a:rPr>
              <a:t>Dos visiones</a:t>
            </a:r>
            <a:endParaRPr lang="es-ES" sz="3200" dirty="0">
              <a:solidFill>
                <a:schemeClr val="accent2">
                  <a:lumMod val="75000"/>
                </a:schemeClr>
              </a:solidFill>
              <a:latin typeface="Gill Sans MT" pitchFamily="34" charset="0"/>
            </a:endParaRPr>
          </a:p>
        </p:txBody>
      </p:sp>
      <p:sp>
        <p:nvSpPr>
          <p:cNvPr id="3" name="2 Marcador de contenido"/>
          <p:cNvSpPr>
            <a:spLocks noGrp="1"/>
          </p:cNvSpPr>
          <p:nvPr>
            <p:ph idx="1"/>
          </p:nvPr>
        </p:nvSpPr>
        <p:spPr>
          <a:xfrm>
            <a:off x="685800" y="1125538"/>
            <a:ext cx="7772400" cy="4970462"/>
          </a:xfrm>
        </p:spPr>
        <p:txBody>
          <a:bodyPr/>
          <a:lstStyle/>
          <a:p>
            <a:pPr>
              <a:defRPr/>
            </a:pPr>
            <a:endParaRPr lang="es-ES" sz="2800" dirty="0" smtClean="0">
              <a:solidFill>
                <a:schemeClr val="accent2">
                  <a:lumMod val="75000"/>
                </a:schemeClr>
              </a:solidFill>
              <a:latin typeface="Gill Sans MT" pitchFamily="34" charset="0"/>
            </a:endParaRPr>
          </a:p>
          <a:p>
            <a:pPr>
              <a:defRPr/>
            </a:pPr>
            <a:r>
              <a:rPr lang="es-ES" sz="2800" dirty="0" smtClean="0">
                <a:solidFill>
                  <a:schemeClr val="accent2">
                    <a:lumMod val="75000"/>
                  </a:schemeClr>
                </a:solidFill>
                <a:latin typeface="Gill Sans MT" pitchFamily="34" charset="0"/>
              </a:rPr>
              <a:t>Norte – Sur: la experiencia y las buenas prácticas de los socios de la Unión Europea: colaboración activa de España, Francia, Países Bajos, Italia,…</a:t>
            </a:r>
          </a:p>
          <a:p>
            <a:pPr>
              <a:defRPr/>
            </a:pPr>
            <a:endParaRPr lang="es-ES" sz="2800" dirty="0" smtClean="0">
              <a:solidFill>
                <a:schemeClr val="accent2">
                  <a:lumMod val="75000"/>
                </a:schemeClr>
              </a:solidFill>
              <a:latin typeface="Gill Sans MT" pitchFamily="34" charset="0"/>
            </a:endParaRPr>
          </a:p>
          <a:p>
            <a:pPr>
              <a:defRPr/>
            </a:pPr>
            <a:r>
              <a:rPr lang="es-ES" sz="2800" dirty="0" smtClean="0">
                <a:solidFill>
                  <a:schemeClr val="accent2">
                    <a:lumMod val="75000"/>
                  </a:schemeClr>
                </a:solidFill>
                <a:latin typeface="Gill Sans MT" pitchFamily="34" charset="0"/>
              </a:rPr>
              <a:t>Sur – Sur: la experiencia compartida, las soluciones de los vecinos.</a:t>
            </a:r>
          </a:p>
          <a:p>
            <a:pPr>
              <a:defRPr/>
            </a:pPr>
            <a:endParaRPr lang="es-ES" sz="2800" dirty="0" smtClean="0">
              <a:solidFill>
                <a:schemeClr val="accent2">
                  <a:lumMod val="75000"/>
                </a:schemeClr>
              </a:solidFill>
              <a:latin typeface="Gill Sans MT" pitchFamily="34" charset="0"/>
            </a:endParaRPr>
          </a:p>
          <a:p>
            <a:pPr>
              <a:defRPr/>
            </a:pPr>
            <a:r>
              <a:rPr lang="es-ES" sz="2800" dirty="0" smtClean="0">
                <a:solidFill>
                  <a:schemeClr val="accent2">
                    <a:lumMod val="75000"/>
                  </a:schemeClr>
                </a:solidFill>
                <a:latin typeface="Gill Sans MT" pitchFamily="34" charset="0"/>
              </a:rPr>
              <a:t>Y siempre la honestidad de los errores a evitar</a:t>
            </a:r>
            <a:endParaRPr lang="es-ES" sz="2800" dirty="0">
              <a:solidFill>
                <a:schemeClr val="accent2">
                  <a:lumMod val="75000"/>
                </a:schemeClr>
              </a:solidFill>
              <a:latin typeface="Gill Sans MT"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3" y="188913"/>
            <a:ext cx="7772400" cy="792162"/>
          </a:xfrm>
        </p:spPr>
        <p:txBody>
          <a:bodyPr/>
          <a:lstStyle/>
          <a:p>
            <a:pPr>
              <a:defRPr/>
            </a:pPr>
            <a:r>
              <a:rPr lang="es-ES" sz="3200" dirty="0" smtClean="0">
                <a:solidFill>
                  <a:schemeClr val="accent2">
                    <a:lumMod val="75000"/>
                  </a:schemeClr>
                </a:solidFill>
                <a:latin typeface="Gill Sans MT" pitchFamily="34" charset="0"/>
              </a:rPr>
              <a:t>Plan 2013: 18 actividades</a:t>
            </a:r>
            <a:endParaRPr lang="es-ES" sz="3200" dirty="0">
              <a:solidFill>
                <a:schemeClr val="accent2">
                  <a:lumMod val="75000"/>
                </a:schemeClr>
              </a:solidFill>
              <a:latin typeface="Gill Sans MT" pitchFamily="34" charset="0"/>
            </a:endParaRPr>
          </a:p>
        </p:txBody>
      </p:sp>
      <p:sp>
        <p:nvSpPr>
          <p:cNvPr id="3" name="2 Marcador de contenido"/>
          <p:cNvSpPr>
            <a:spLocks noGrp="1"/>
          </p:cNvSpPr>
          <p:nvPr>
            <p:ph idx="1"/>
          </p:nvPr>
        </p:nvSpPr>
        <p:spPr>
          <a:xfrm>
            <a:off x="685800" y="1196975"/>
            <a:ext cx="7772400" cy="4899025"/>
          </a:xfrm>
        </p:spPr>
        <p:txBody>
          <a:bodyPr/>
          <a:lstStyle/>
          <a:p>
            <a:pPr>
              <a:defRPr/>
            </a:pPr>
            <a:endParaRPr lang="es-ES" sz="2800" dirty="0" smtClean="0">
              <a:solidFill>
                <a:schemeClr val="accent2">
                  <a:lumMod val="75000"/>
                </a:schemeClr>
              </a:solidFill>
              <a:latin typeface="Gill Sans MT" pitchFamily="34" charset="0"/>
            </a:endParaRPr>
          </a:p>
          <a:p>
            <a:pPr>
              <a:defRPr/>
            </a:pPr>
            <a:r>
              <a:rPr lang="es-ES" sz="2800" dirty="0" smtClean="0">
                <a:solidFill>
                  <a:schemeClr val="accent2">
                    <a:lumMod val="75000"/>
                  </a:schemeClr>
                </a:solidFill>
                <a:latin typeface="Gill Sans MT" pitchFamily="34" charset="0"/>
              </a:rPr>
              <a:t>7 operadas por la AEAT y 11 por el CIAT</a:t>
            </a:r>
          </a:p>
          <a:p>
            <a:pPr>
              <a:defRPr/>
            </a:pPr>
            <a:r>
              <a:rPr lang="es-ES" sz="2800" dirty="0" smtClean="0">
                <a:solidFill>
                  <a:schemeClr val="accent2">
                    <a:lumMod val="75000"/>
                  </a:schemeClr>
                </a:solidFill>
                <a:latin typeface="Gill Sans MT" pitchFamily="34" charset="0"/>
              </a:rPr>
              <a:t>10 son Visitas de intercambio</a:t>
            </a:r>
          </a:p>
          <a:p>
            <a:pPr>
              <a:defRPr/>
            </a:pPr>
            <a:r>
              <a:rPr lang="es-ES" sz="2800" dirty="0" smtClean="0">
                <a:solidFill>
                  <a:schemeClr val="accent2">
                    <a:lumMod val="75000"/>
                  </a:schemeClr>
                </a:solidFill>
                <a:latin typeface="Gill Sans MT" pitchFamily="34" charset="0"/>
              </a:rPr>
              <a:t>4 son Asesorías especializadas</a:t>
            </a:r>
          </a:p>
          <a:p>
            <a:pPr>
              <a:defRPr/>
            </a:pPr>
            <a:r>
              <a:rPr lang="es-ES" sz="2800" dirty="0" smtClean="0">
                <a:solidFill>
                  <a:schemeClr val="accent2">
                    <a:lumMod val="75000"/>
                  </a:schemeClr>
                </a:solidFill>
                <a:latin typeface="Gill Sans MT" pitchFamily="34" charset="0"/>
              </a:rPr>
              <a:t>1 es un Encuentro</a:t>
            </a:r>
          </a:p>
          <a:p>
            <a:pPr>
              <a:defRPr/>
            </a:pPr>
            <a:r>
              <a:rPr lang="es-ES" sz="2800" dirty="0" smtClean="0">
                <a:solidFill>
                  <a:schemeClr val="accent2">
                    <a:lumMod val="75000"/>
                  </a:schemeClr>
                </a:solidFill>
                <a:latin typeface="Gill Sans MT" pitchFamily="34" charset="0"/>
              </a:rPr>
              <a:t>1 es un Curso de formación</a:t>
            </a:r>
          </a:p>
          <a:p>
            <a:pPr>
              <a:defRPr/>
            </a:pPr>
            <a:r>
              <a:rPr lang="es-ES" sz="2800" dirty="0" smtClean="0">
                <a:solidFill>
                  <a:schemeClr val="accent2">
                    <a:lumMod val="75000"/>
                  </a:schemeClr>
                </a:solidFill>
                <a:latin typeface="Gill Sans MT" pitchFamily="34" charset="0"/>
              </a:rPr>
              <a:t>1 es una Pasantía</a:t>
            </a:r>
          </a:p>
          <a:p>
            <a:pPr>
              <a:defRPr/>
            </a:pPr>
            <a:r>
              <a:rPr lang="es-ES" sz="2800" dirty="0" smtClean="0">
                <a:solidFill>
                  <a:schemeClr val="accent2">
                    <a:lumMod val="75000"/>
                  </a:schemeClr>
                </a:solidFill>
                <a:latin typeface="Gill Sans MT" pitchFamily="34" charset="0"/>
              </a:rPr>
              <a:t>1 es Trabajo analítico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3" y="188913"/>
            <a:ext cx="7772400" cy="792162"/>
          </a:xfrm>
        </p:spPr>
        <p:txBody>
          <a:bodyPr/>
          <a:lstStyle/>
          <a:p>
            <a:pPr>
              <a:defRPr/>
            </a:pPr>
            <a:r>
              <a:rPr lang="es-ES" sz="3200" dirty="0" smtClean="0">
                <a:solidFill>
                  <a:schemeClr val="accent2">
                    <a:lumMod val="75000"/>
                  </a:schemeClr>
                </a:solidFill>
                <a:latin typeface="Gill Sans MT" pitchFamily="34" charset="0"/>
              </a:rPr>
              <a:t>Participantes</a:t>
            </a:r>
            <a:endParaRPr lang="es-ES" sz="3200" dirty="0">
              <a:solidFill>
                <a:schemeClr val="accent2">
                  <a:lumMod val="75000"/>
                </a:schemeClr>
              </a:solidFill>
              <a:latin typeface="Gill Sans MT" pitchFamily="34" charset="0"/>
            </a:endParaRPr>
          </a:p>
        </p:txBody>
      </p:sp>
      <p:sp>
        <p:nvSpPr>
          <p:cNvPr id="3" name="2 Marcador de contenido"/>
          <p:cNvSpPr>
            <a:spLocks noGrp="1"/>
          </p:cNvSpPr>
          <p:nvPr>
            <p:ph idx="1"/>
          </p:nvPr>
        </p:nvSpPr>
        <p:spPr>
          <a:xfrm>
            <a:off x="685800" y="1628775"/>
            <a:ext cx="7772400" cy="4392613"/>
          </a:xfrm>
        </p:spPr>
        <p:txBody>
          <a:bodyPr/>
          <a:lstStyle/>
          <a:p>
            <a:pPr marL="0" indent="0">
              <a:buFontTx/>
              <a:buNone/>
              <a:defRPr/>
            </a:pPr>
            <a:r>
              <a:rPr lang="es-ES" sz="2800" dirty="0" smtClean="0">
                <a:solidFill>
                  <a:schemeClr val="accent2">
                    <a:lumMod val="75000"/>
                  </a:schemeClr>
                </a:solidFill>
                <a:latin typeface="Gill Sans MT" pitchFamily="34" charset="0"/>
              </a:rPr>
              <a:t>Argentina				 Bolivia</a:t>
            </a:r>
          </a:p>
          <a:p>
            <a:pPr marL="0" indent="0">
              <a:buFontTx/>
              <a:buNone/>
              <a:defRPr/>
            </a:pPr>
            <a:r>
              <a:rPr lang="es-ES" sz="2800" dirty="0" smtClean="0">
                <a:solidFill>
                  <a:schemeClr val="accent2">
                    <a:lumMod val="75000"/>
                  </a:schemeClr>
                </a:solidFill>
                <a:latin typeface="Gill Sans MT" pitchFamily="34" charset="0"/>
              </a:rPr>
              <a:t>Brasil				          Chile</a:t>
            </a:r>
            <a:endParaRPr lang="es-ES" sz="2800" dirty="0">
              <a:solidFill>
                <a:schemeClr val="accent2">
                  <a:lumMod val="75000"/>
                </a:schemeClr>
              </a:solidFill>
              <a:latin typeface="Gill Sans MT" pitchFamily="34" charset="0"/>
            </a:endParaRPr>
          </a:p>
          <a:p>
            <a:pPr marL="0" indent="0">
              <a:buFontTx/>
              <a:buNone/>
              <a:defRPr/>
            </a:pPr>
            <a:r>
              <a:rPr lang="es-ES" sz="2800" dirty="0" smtClean="0">
                <a:solidFill>
                  <a:schemeClr val="accent2">
                    <a:lumMod val="75000"/>
                  </a:schemeClr>
                </a:solidFill>
                <a:latin typeface="Gill Sans MT" pitchFamily="34" charset="0"/>
              </a:rPr>
              <a:t>Colombia				 Costa Rica</a:t>
            </a:r>
          </a:p>
          <a:p>
            <a:pPr marL="0" indent="0">
              <a:buFontTx/>
              <a:buNone/>
              <a:defRPr/>
            </a:pPr>
            <a:r>
              <a:rPr lang="es-ES" sz="2800" dirty="0" smtClean="0">
                <a:solidFill>
                  <a:schemeClr val="accent2">
                    <a:lumMod val="75000"/>
                  </a:schemeClr>
                </a:solidFill>
                <a:latin typeface="Gill Sans MT" pitchFamily="34" charset="0"/>
              </a:rPr>
              <a:t>Ecuador				 El Salvador</a:t>
            </a:r>
          </a:p>
          <a:p>
            <a:pPr marL="0" indent="0">
              <a:buFontTx/>
              <a:buNone/>
              <a:defRPr/>
            </a:pPr>
            <a:r>
              <a:rPr lang="es-ES" sz="2800" dirty="0" smtClean="0">
                <a:solidFill>
                  <a:schemeClr val="accent2">
                    <a:lumMod val="75000"/>
                  </a:schemeClr>
                </a:solidFill>
                <a:latin typeface="Gill Sans MT" pitchFamily="34" charset="0"/>
              </a:rPr>
              <a:t>Guatemala				 Méjico</a:t>
            </a:r>
          </a:p>
          <a:p>
            <a:pPr marL="0" indent="0">
              <a:buFontTx/>
              <a:buNone/>
              <a:defRPr/>
            </a:pPr>
            <a:r>
              <a:rPr lang="es-ES" sz="2800" dirty="0" smtClean="0">
                <a:solidFill>
                  <a:schemeClr val="accent2">
                    <a:lumMod val="75000"/>
                  </a:schemeClr>
                </a:solidFill>
                <a:latin typeface="Gill Sans MT" pitchFamily="34" charset="0"/>
              </a:rPr>
              <a:t>Paraguay                                   Perú	      </a:t>
            </a:r>
          </a:p>
          <a:p>
            <a:pPr marL="0" indent="0">
              <a:buFontTx/>
              <a:buNone/>
              <a:defRPr/>
            </a:pPr>
            <a:r>
              <a:rPr lang="es-ES" sz="2800" dirty="0" smtClean="0">
                <a:solidFill>
                  <a:schemeClr val="accent2">
                    <a:lumMod val="75000"/>
                  </a:schemeClr>
                </a:solidFill>
                <a:latin typeface="Gill Sans MT" pitchFamily="34" charset="0"/>
              </a:rPr>
              <a:t>Uruguay                                                 (13 países)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3" y="188913"/>
            <a:ext cx="7772400" cy="719137"/>
          </a:xfrm>
        </p:spPr>
        <p:txBody>
          <a:bodyPr/>
          <a:lstStyle/>
          <a:p>
            <a:pPr>
              <a:defRPr/>
            </a:pPr>
            <a:r>
              <a:rPr lang="es-ES" sz="3200" dirty="0" smtClean="0">
                <a:solidFill>
                  <a:schemeClr val="accent2">
                    <a:lumMod val="75000"/>
                  </a:schemeClr>
                </a:solidFill>
                <a:latin typeface="Gill Sans MT" pitchFamily="34" charset="0"/>
              </a:rPr>
              <a:t>Temática</a:t>
            </a:r>
            <a:endParaRPr lang="es-ES" sz="3200" dirty="0">
              <a:solidFill>
                <a:schemeClr val="accent2">
                  <a:lumMod val="75000"/>
                </a:schemeClr>
              </a:solidFill>
              <a:latin typeface="Gill Sans MT" pitchFamily="34" charset="0"/>
            </a:endParaRPr>
          </a:p>
        </p:txBody>
      </p:sp>
      <p:sp>
        <p:nvSpPr>
          <p:cNvPr id="3" name="2 Marcador de contenido"/>
          <p:cNvSpPr>
            <a:spLocks noGrp="1"/>
          </p:cNvSpPr>
          <p:nvPr>
            <p:ph idx="1"/>
          </p:nvPr>
        </p:nvSpPr>
        <p:spPr>
          <a:xfrm>
            <a:off x="685800" y="1196975"/>
            <a:ext cx="7772400" cy="4899025"/>
          </a:xfrm>
        </p:spPr>
        <p:txBody>
          <a:bodyPr/>
          <a:lstStyle/>
          <a:p>
            <a:pPr>
              <a:defRPr/>
            </a:pPr>
            <a:r>
              <a:rPr lang="es-ES" sz="2800" dirty="0" smtClean="0">
                <a:solidFill>
                  <a:schemeClr val="accent2">
                    <a:lumMod val="75000"/>
                  </a:schemeClr>
                </a:solidFill>
                <a:latin typeface="Gill Sans MT" pitchFamily="34" charset="0"/>
              </a:rPr>
              <a:t>Control masivo</a:t>
            </a:r>
          </a:p>
          <a:p>
            <a:pPr>
              <a:defRPr/>
            </a:pPr>
            <a:r>
              <a:rPr lang="es-ES" sz="2800" dirty="0" smtClean="0">
                <a:solidFill>
                  <a:schemeClr val="accent2">
                    <a:lumMod val="75000"/>
                  </a:schemeClr>
                </a:solidFill>
                <a:latin typeface="Gill Sans MT" pitchFamily="34" charset="0"/>
              </a:rPr>
              <a:t>Asistencia e información al contribuyente</a:t>
            </a:r>
          </a:p>
          <a:p>
            <a:pPr>
              <a:defRPr/>
            </a:pPr>
            <a:r>
              <a:rPr lang="es-ES" sz="2800" dirty="0" smtClean="0">
                <a:solidFill>
                  <a:schemeClr val="accent2">
                    <a:lumMod val="75000"/>
                  </a:schemeClr>
                </a:solidFill>
                <a:latin typeface="Gill Sans MT" pitchFamily="34" charset="0"/>
              </a:rPr>
              <a:t>Unidades y procedimientos de intercambio de información</a:t>
            </a:r>
          </a:p>
          <a:p>
            <a:pPr>
              <a:defRPr/>
            </a:pPr>
            <a:r>
              <a:rPr lang="es-ES" sz="2800" dirty="0" smtClean="0">
                <a:solidFill>
                  <a:schemeClr val="accent2">
                    <a:lumMod val="75000"/>
                  </a:schemeClr>
                </a:solidFill>
                <a:latin typeface="Gill Sans MT" pitchFamily="34" charset="0"/>
              </a:rPr>
              <a:t>Registro de contribuyentes</a:t>
            </a:r>
          </a:p>
          <a:p>
            <a:pPr>
              <a:defRPr/>
            </a:pPr>
            <a:r>
              <a:rPr lang="es-ES" sz="2800" dirty="0" smtClean="0">
                <a:solidFill>
                  <a:schemeClr val="accent2">
                    <a:lumMod val="75000"/>
                  </a:schemeClr>
                </a:solidFill>
                <a:latin typeface="Gill Sans MT" pitchFamily="34" charset="0"/>
              </a:rPr>
              <a:t>Técnicas de inspección</a:t>
            </a:r>
          </a:p>
          <a:p>
            <a:pPr>
              <a:defRPr/>
            </a:pPr>
            <a:r>
              <a:rPr lang="es-ES" sz="2800" dirty="0">
                <a:solidFill>
                  <a:schemeClr val="accent2">
                    <a:lumMod val="75000"/>
                  </a:schemeClr>
                </a:solidFill>
                <a:latin typeface="Gill Sans MT" pitchFamily="34" charset="0"/>
              </a:rPr>
              <a:t>Relación cooperativa</a:t>
            </a:r>
          </a:p>
          <a:p>
            <a:pPr>
              <a:defRPr/>
            </a:pPr>
            <a:r>
              <a:rPr lang="es-ES" sz="2800" dirty="0" smtClean="0">
                <a:solidFill>
                  <a:schemeClr val="accent2">
                    <a:lumMod val="75000"/>
                  </a:schemeClr>
                </a:solidFill>
                <a:latin typeface="Gill Sans MT" pitchFamily="34" charset="0"/>
              </a:rPr>
              <a:t>Factura electrónica</a:t>
            </a:r>
          </a:p>
          <a:p>
            <a:pPr>
              <a:defRPr/>
            </a:pPr>
            <a:r>
              <a:rPr lang="es-ES" sz="2800" dirty="0" smtClean="0">
                <a:solidFill>
                  <a:schemeClr val="accent2">
                    <a:lumMod val="75000"/>
                  </a:schemeClr>
                </a:solidFill>
                <a:latin typeface="Gill Sans MT" pitchFamily="34" charset="0"/>
              </a:rPr>
              <a:t>Gestión tributaria y Recaudación</a:t>
            </a:r>
            <a:endParaRPr lang="es-E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7088" y="188913"/>
            <a:ext cx="7772400" cy="792162"/>
          </a:xfrm>
        </p:spPr>
        <p:txBody>
          <a:bodyPr/>
          <a:lstStyle/>
          <a:p>
            <a:pPr>
              <a:defRPr/>
            </a:pPr>
            <a:r>
              <a:rPr lang="es-ES" sz="3200" dirty="0" smtClean="0">
                <a:solidFill>
                  <a:schemeClr val="accent2">
                    <a:lumMod val="75000"/>
                  </a:schemeClr>
                </a:solidFill>
                <a:latin typeface="Gill Sans MT" pitchFamily="34" charset="0"/>
              </a:rPr>
              <a:t>Temática (sigue) </a:t>
            </a:r>
            <a:endParaRPr lang="es-ES" sz="3200" dirty="0">
              <a:solidFill>
                <a:schemeClr val="accent2">
                  <a:lumMod val="75000"/>
                </a:schemeClr>
              </a:solidFill>
              <a:latin typeface="Gill Sans MT" pitchFamily="34" charset="0"/>
            </a:endParaRPr>
          </a:p>
        </p:txBody>
      </p:sp>
      <p:sp>
        <p:nvSpPr>
          <p:cNvPr id="3" name="2 Marcador de contenido"/>
          <p:cNvSpPr>
            <a:spLocks noGrp="1"/>
          </p:cNvSpPr>
          <p:nvPr>
            <p:ph idx="1"/>
          </p:nvPr>
        </p:nvSpPr>
        <p:spPr>
          <a:xfrm>
            <a:off x="684213" y="1052513"/>
            <a:ext cx="7772400" cy="4756150"/>
          </a:xfrm>
        </p:spPr>
        <p:txBody>
          <a:bodyPr/>
          <a:lstStyle/>
          <a:p>
            <a:pPr>
              <a:defRPr/>
            </a:pPr>
            <a:r>
              <a:rPr lang="es-ES" sz="2800" dirty="0" smtClean="0">
                <a:solidFill>
                  <a:schemeClr val="accent2">
                    <a:lumMod val="75000"/>
                  </a:schemeClr>
                </a:solidFill>
                <a:latin typeface="Gill Sans MT" pitchFamily="34" charset="0"/>
              </a:rPr>
              <a:t>Sistemas de tributación simplificada y factura electrónica</a:t>
            </a:r>
          </a:p>
          <a:p>
            <a:pPr>
              <a:defRPr/>
            </a:pPr>
            <a:r>
              <a:rPr lang="es-ES" sz="2800" dirty="0" smtClean="0">
                <a:solidFill>
                  <a:schemeClr val="accent2">
                    <a:lumMod val="75000"/>
                  </a:schemeClr>
                </a:solidFill>
                <a:latin typeface="Gill Sans MT" pitchFamily="34" charset="0"/>
              </a:rPr>
              <a:t>Recursos humanos: ingreso y formación permanente</a:t>
            </a:r>
          </a:p>
          <a:p>
            <a:pPr>
              <a:defRPr/>
            </a:pPr>
            <a:r>
              <a:rPr lang="es-ES" sz="2800" dirty="0" smtClean="0">
                <a:solidFill>
                  <a:schemeClr val="accent2">
                    <a:lumMod val="75000"/>
                  </a:schemeClr>
                </a:solidFill>
                <a:latin typeface="Gill Sans MT" pitchFamily="34" charset="0"/>
              </a:rPr>
              <a:t>Precios de transferencia</a:t>
            </a:r>
          </a:p>
          <a:p>
            <a:pPr>
              <a:defRPr/>
            </a:pPr>
            <a:r>
              <a:rPr lang="es-ES" sz="2800" dirty="0" smtClean="0">
                <a:solidFill>
                  <a:schemeClr val="accent2">
                    <a:lumMod val="75000"/>
                  </a:schemeClr>
                </a:solidFill>
                <a:latin typeface="Gill Sans MT" pitchFamily="34" charset="0"/>
              </a:rPr>
              <a:t>Planificación estratégica y control de calidad</a:t>
            </a:r>
          </a:p>
          <a:p>
            <a:pPr>
              <a:defRPr/>
            </a:pPr>
            <a:r>
              <a:rPr lang="es-ES" sz="2800" dirty="0" smtClean="0">
                <a:solidFill>
                  <a:schemeClr val="accent2">
                    <a:lumMod val="75000"/>
                  </a:schemeClr>
                </a:solidFill>
                <a:latin typeface="Gill Sans MT" pitchFamily="34" charset="0"/>
              </a:rPr>
              <a:t>Indicadores de gestión de calidad</a:t>
            </a:r>
          </a:p>
          <a:p>
            <a:pPr>
              <a:defRPr/>
            </a:pPr>
            <a:r>
              <a:rPr lang="es-ES" sz="2800" dirty="0" smtClean="0">
                <a:solidFill>
                  <a:schemeClr val="accent2">
                    <a:lumMod val="75000"/>
                  </a:schemeClr>
                </a:solidFill>
                <a:latin typeface="Gill Sans MT" pitchFamily="34" charset="0"/>
              </a:rPr>
              <a:t>Participación social y cuestiones de género en el trabajo de las administraciones tributarias de la región.</a:t>
            </a:r>
          </a:p>
          <a:p>
            <a:pPr>
              <a:defRPr/>
            </a:pPr>
            <a:endParaRPr lang="es-ES" sz="2800" dirty="0" smtClean="0">
              <a:solidFill>
                <a:schemeClr val="accent2">
                  <a:lumMod val="75000"/>
                </a:schemeClr>
              </a:solidFill>
              <a:latin typeface="Gill Sans MT"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58950" y="3078163"/>
            <a:ext cx="5868988" cy="777875"/>
          </a:xfrm>
          <a:prstGeom prst="rect">
            <a:avLst/>
          </a:prstGeom>
          <a:solidFill>
            <a:srgbClr val="E8B647"/>
          </a:solidFill>
          <a:ln>
            <a:noFill/>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pPr fontAlgn="auto">
              <a:spcBef>
                <a:spcPts val="0"/>
              </a:spcBef>
              <a:spcAft>
                <a:spcPts val="0"/>
              </a:spcAft>
              <a:defRPr/>
            </a:pPr>
            <a:r>
              <a:rPr lang="es-ES" sz="4600" dirty="0">
                <a:solidFill>
                  <a:srgbClr val="0D4C92"/>
                </a:solidFill>
              </a:rPr>
              <a:t>Gracias por su atención</a:t>
            </a:r>
          </a:p>
        </p:txBody>
      </p:sp>
      <p:pic>
        <p:nvPicPr>
          <p:cNvPr id="35842" name="Picture 2"/>
          <p:cNvPicPr>
            <a:picLocks noChangeAspect="1" noChangeArrowheads="1"/>
          </p:cNvPicPr>
          <p:nvPr/>
        </p:nvPicPr>
        <p:blipFill>
          <a:blip r:embed="rId2"/>
          <a:srcRect/>
          <a:stretch>
            <a:fillRect/>
          </a:stretch>
        </p:blipFill>
        <p:spPr bwMode="auto">
          <a:xfrm>
            <a:off x="1319213" y="992188"/>
            <a:ext cx="6505575" cy="4876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3 Marcador de número de diapositiva"/>
          <p:cNvSpPr>
            <a:spLocks noGrp="1"/>
          </p:cNvSpPr>
          <p:nvPr>
            <p:ph type="sldNum" sz="quarter" idx="12"/>
          </p:nvPr>
        </p:nvSpPr>
        <p:spPr>
          <a:xfrm>
            <a:off x="685800" y="6248400"/>
            <a:ext cx="1905000" cy="457200"/>
          </a:xfrm>
          <a:noFill/>
          <a:ln>
            <a:miter lim="800000"/>
            <a:headEnd/>
            <a:tailEnd/>
          </a:ln>
        </p:spPr>
        <p:txBody>
          <a:bodyPr/>
          <a:lstStyle/>
          <a:p>
            <a:pPr algn="l" fontAlgn="base">
              <a:spcBef>
                <a:spcPct val="0"/>
              </a:spcBef>
              <a:spcAft>
                <a:spcPct val="0"/>
              </a:spcAft>
            </a:pPr>
            <a:fld id="{8C868C50-DD77-409E-8DA5-12543DD5113B}" type="slidenum">
              <a:rPr lang="en-US" smtClean="0">
                <a:solidFill>
                  <a:schemeClr val="tx1"/>
                </a:solidFill>
              </a:rPr>
              <a:pPr algn="l" fontAlgn="base">
                <a:spcBef>
                  <a:spcPct val="0"/>
                </a:spcBef>
                <a:spcAft>
                  <a:spcPct val="0"/>
                </a:spcAft>
              </a:pPr>
              <a:t>2</a:t>
            </a:fld>
            <a:endParaRPr lang="en-US" smtClean="0">
              <a:solidFill>
                <a:schemeClr val="tx1"/>
              </a:solidFill>
            </a:endParaRPr>
          </a:p>
        </p:txBody>
      </p:sp>
      <p:sp>
        <p:nvSpPr>
          <p:cNvPr id="15362" name="Rectangle 1"/>
          <p:cNvSpPr>
            <a:spLocks/>
          </p:cNvSpPr>
          <p:nvPr/>
        </p:nvSpPr>
        <p:spPr bwMode="auto">
          <a:xfrm>
            <a:off x="2779713" y="931863"/>
            <a:ext cx="3722687" cy="368300"/>
          </a:xfrm>
          <a:prstGeom prst="rect">
            <a:avLst/>
          </a:prstGeom>
          <a:noFill/>
          <a:ln w="12700">
            <a:noFill/>
            <a:miter lim="800000"/>
            <a:headEnd/>
            <a:tailEnd/>
          </a:ln>
        </p:spPr>
        <p:txBody>
          <a:bodyPr wrap="none" lIns="0" tIns="0" rIns="0" bIns="0" anchor="ctr">
            <a:spAutoFit/>
          </a:bodyPr>
          <a:lstStyle/>
          <a:p>
            <a:pPr marL="239713"/>
            <a:r>
              <a:rPr lang="en-US" sz="2400">
                <a:solidFill>
                  <a:srgbClr val="0D4C92"/>
                </a:solidFill>
                <a:latin typeface="Gill Sans MT"/>
                <a:ea typeface="Gill Sans MT"/>
                <a:cs typeface="Gill Sans MT"/>
                <a:sym typeface="Gill Sans MT"/>
              </a:rPr>
              <a:t>El Programa EUROsociAL-II</a:t>
            </a:r>
          </a:p>
        </p:txBody>
      </p:sp>
      <p:sp>
        <p:nvSpPr>
          <p:cNvPr id="7172" name="Rectangle 2"/>
          <p:cNvSpPr>
            <a:spLocks/>
          </p:cNvSpPr>
          <p:nvPr/>
        </p:nvSpPr>
        <p:spPr bwMode="auto">
          <a:xfrm>
            <a:off x="455613" y="1495425"/>
            <a:ext cx="8232775" cy="4598988"/>
          </a:xfrm>
          <a:prstGeom prst="rect">
            <a:avLst/>
          </a:prstGeom>
          <a:noFill/>
          <a:ln w="12700">
            <a:solidFill>
              <a:srgbClr val="0070C0"/>
            </a:solidFill>
            <a:miter lim="800000"/>
            <a:headEnd/>
            <a:tailEnd/>
          </a:ln>
        </p:spPr>
        <p:txBody>
          <a:bodyPr lIns="0" tIns="0" rIns="0" bIns="0"/>
          <a:lstStyle/>
          <a:p>
            <a:pPr lvl="1" algn="just" fontAlgn="auto">
              <a:spcBef>
                <a:spcPts val="598"/>
              </a:spcBef>
              <a:spcAft>
                <a:spcPts val="1802"/>
              </a:spcAft>
              <a:defRPr/>
            </a:pPr>
            <a:r>
              <a:rPr lang="es-ES" sz="2000" dirty="0">
                <a:solidFill>
                  <a:schemeClr val="accent6">
                    <a:lumMod val="75000"/>
                  </a:schemeClr>
                </a:solidFill>
                <a:latin typeface="Gill Sans MT" pitchFamily="34" charset="0"/>
              </a:rPr>
              <a:t>EUROsociAL-II </a:t>
            </a:r>
            <a:r>
              <a:rPr lang="es-ES" sz="2000" dirty="0">
                <a:solidFill>
                  <a:schemeClr val="accent6">
                    <a:lumMod val="75000"/>
                  </a:schemeClr>
                </a:solidFill>
                <a:latin typeface="Gill Sans MT" pitchFamily="34" charset="0"/>
              </a:rPr>
              <a:t>pretende consolidar un espacio de diálogo euro-latinoamericano </a:t>
            </a:r>
            <a:r>
              <a:rPr lang="es-ES" sz="2000" dirty="0">
                <a:solidFill>
                  <a:srgbClr val="0D4C92"/>
                </a:solidFill>
                <a:latin typeface="Gill Sans MT" pitchFamily="34" charset="0"/>
              </a:rPr>
              <a:t>de políticas públicas en torno a la cohesión social. </a:t>
            </a:r>
          </a:p>
          <a:p>
            <a:pPr lvl="1" algn="just" fontAlgn="auto">
              <a:spcBef>
                <a:spcPts val="598"/>
              </a:spcBef>
              <a:spcAft>
                <a:spcPts val="1802"/>
              </a:spcAft>
              <a:defRPr/>
            </a:pPr>
            <a:r>
              <a:rPr lang="es-ES" sz="2000" dirty="0">
                <a:solidFill>
                  <a:srgbClr val="0D4C92"/>
                </a:solidFill>
                <a:latin typeface="Gill Sans MT" pitchFamily="34" charset="0"/>
              </a:rPr>
              <a:t>Es un programa de cooperación horizontal, institucional y de carácter regional: moviliza el </a:t>
            </a:r>
            <a:r>
              <a:rPr lang="es-ES" sz="2000" i="1" dirty="0" err="1">
                <a:solidFill>
                  <a:srgbClr val="0D4C92"/>
                </a:solidFill>
                <a:latin typeface="Gill Sans MT" pitchFamily="34" charset="0"/>
              </a:rPr>
              <a:t>expertise</a:t>
            </a:r>
            <a:r>
              <a:rPr lang="es-ES" sz="2000" dirty="0">
                <a:solidFill>
                  <a:srgbClr val="0D4C92"/>
                </a:solidFill>
                <a:latin typeface="Gill Sans MT" pitchFamily="34" charset="0"/>
              </a:rPr>
              <a:t> público europeo y latinoamericano en un ejercicio de aprendizaje entre pares, con enfoque regional de trabajo colaborativo, para afrontar retos comunes en el diseño, formulación, implementación, gestión y evaluación de políticas públicas que tengan impacto sobre mejoras en la cohesión social.</a:t>
            </a:r>
          </a:p>
          <a:p>
            <a:pPr lvl="1" fontAlgn="auto">
              <a:spcBef>
                <a:spcPts val="598"/>
              </a:spcBef>
              <a:spcAft>
                <a:spcPts val="1802"/>
              </a:spcAft>
              <a:defRPr/>
            </a:pPr>
            <a:endParaRPr lang="es-ES" sz="2000" dirty="0">
              <a:solidFill>
                <a:srgbClr val="0D4C92"/>
              </a:solidFill>
              <a:latin typeface="Gill Sans MT" pitchFamily="34" charset="0"/>
            </a:endParaRPr>
          </a:p>
          <a:p>
            <a:pPr lvl="1" algn="just" fontAlgn="auto">
              <a:spcBef>
                <a:spcPts val="598"/>
              </a:spcBef>
              <a:spcAft>
                <a:spcPts val="1802"/>
              </a:spcAft>
              <a:defRPr/>
            </a:pPr>
            <a:endParaRPr lang="es-ES" sz="2000" dirty="0">
              <a:solidFill>
                <a:srgbClr val="0D4C92"/>
              </a:solidFill>
              <a:latin typeface="Gill Sans MT" pitchFamily="34" charset="0"/>
            </a:endParaRPr>
          </a:p>
        </p:txBody>
      </p:sp>
      <p:pic>
        <p:nvPicPr>
          <p:cNvPr id="15364" name="0 Imagen" descr="logo_eurosocial_rgb.jpg"/>
          <p:cNvPicPr>
            <a:picLocks noChangeAspect="1" noChangeArrowheads="1"/>
          </p:cNvPicPr>
          <p:nvPr/>
        </p:nvPicPr>
        <p:blipFill>
          <a:blip r:embed="rId2"/>
          <a:srcRect/>
          <a:stretch>
            <a:fillRect/>
          </a:stretch>
        </p:blipFill>
        <p:spPr bwMode="auto">
          <a:xfrm>
            <a:off x="3406775" y="4522788"/>
            <a:ext cx="2420938" cy="1016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3 Marcador de número de diapositiva"/>
          <p:cNvSpPr>
            <a:spLocks noGrp="1"/>
          </p:cNvSpPr>
          <p:nvPr>
            <p:ph type="sldNum" sz="quarter" idx="12"/>
          </p:nvPr>
        </p:nvSpPr>
        <p:spPr>
          <a:xfrm>
            <a:off x="685800" y="6248400"/>
            <a:ext cx="1905000" cy="457200"/>
          </a:xfrm>
          <a:noFill/>
          <a:ln>
            <a:miter lim="800000"/>
            <a:headEnd/>
            <a:tailEnd/>
          </a:ln>
        </p:spPr>
        <p:txBody>
          <a:bodyPr/>
          <a:lstStyle/>
          <a:p>
            <a:pPr algn="l" fontAlgn="base">
              <a:spcBef>
                <a:spcPct val="0"/>
              </a:spcBef>
              <a:spcAft>
                <a:spcPct val="0"/>
              </a:spcAft>
            </a:pPr>
            <a:fld id="{E7668783-97DA-47B2-9167-4D91A77E31B8}" type="slidenum">
              <a:rPr lang="en-US" smtClean="0">
                <a:solidFill>
                  <a:schemeClr val="tx1"/>
                </a:solidFill>
              </a:rPr>
              <a:pPr algn="l" fontAlgn="base">
                <a:spcBef>
                  <a:spcPct val="0"/>
                </a:spcBef>
                <a:spcAft>
                  <a:spcPct val="0"/>
                </a:spcAft>
              </a:pPr>
              <a:t>3</a:t>
            </a:fld>
            <a:endParaRPr lang="en-US" smtClean="0">
              <a:solidFill>
                <a:schemeClr val="tx1"/>
              </a:solidFill>
            </a:endParaRPr>
          </a:p>
        </p:txBody>
      </p:sp>
      <p:sp>
        <p:nvSpPr>
          <p:cNvPr id="16386" name="Rectangle 1"/>
          <p:cNvSpPr>
            <a:spLocks/>
          </p:cNvSpPr>
          <p:nvPr/>
        </p:nvSpPr>
        <p:spPr bwMode="auto">
          <a:xfrm>
            <a:off x="2779713" y="931863"/>
            <a:ext cx="3722687" cy="368300"/>
          </a:xfrm>
          <a:prstGeom prst="rect">
            <a:avLst/>
          </a:prstGeom>
          <a:noFill/>
          <a:ln w="12700">
            <a:noFill/>
            <a:miter lim="800000"/>
            <a:headEnd/>
            <a:tailEnd/>
          </a:ln>
        </p:spPr>
        <p:txBody>
          <a:bodyPr wrap="none" lIns="0" tIns="0" rIns="0" bIns="0" anchor="ctr">
            <a:spAutoFit/>
          </a:bodyPr>
          <a:lstStyle/>
          <a:p>
            <a:pPr marL="239713"/>
            <a:r>
              <a:rPr lang="en-US" sz="2400">
                <a:solidFill>
                  <a:srgbClr val="0D4C92"/>
                </a:solidFill>
                <a:latin typeface="Gill Sans MT"/>
                <a:ea typeface="Gill Sans MT"/>
                <a:cs typeface="Gill Sans MT"/>
                <a:sym typeface="Gill Sans MT"/>
              </a:rPr>
              <a:t>El Programa EUROsociAL-II</a:t>
            </a:r>
          </a:p>
        </p:txBody>
      </p:sp>
      <p:sp>
        <p:nvSpPr>
          <p:cNvPr id="16387" name="Cuadro de texto 2"/>
          <p:cNvSpPr>
            <a:spLocks noChangeArrowheads="1"/>
          </p:cNvSpPr>
          <p:nvPr/>
        </p:nvSpPr>
        <p:spPr bwMode="auto">
          <a:xfrm>
            <a:off x="673100" y="1454150"/>
            <a:ext cx="7777163" cy="4897438"/>
          </a:xfrm>
          <a:prstGeom prst="roundRect">
            <a:avLst>
              <a:gd name="adj" fmla="val 16667"/>
            </a:avLst>
          </a:prstGeom>
          <a:solidFill>
            <a:srgbClr val="95B3D7"/>
          </a:solidFill>
          <a:ln w="25400" cap="rnd">
            <a:solidFill>
              <a:srgbClr val="4F81BD"/>
            </a:solidFill>
            <a:round/>
            <a:headEnd/>
            <a:tailEnd/>
          </a:ln>
        </p:spPr>
        <p:txBody>
          <a:bodyPr lIns="91435" tIns="45718" rIns="91435" bIns="45718"/>
          <a:lstStyle/>
          <a:p>
            <a:pPr defTabSz="912813"/>
            <a:r>
              <a:rPr lang="es-ES" sz="1900" b="1">
                <a:solidFill>
                  <a:schemeClr val="bg1"/>
                </a:solidFill>
                <a:latin typeface="Gill Sans MT"/>
              </a:rPr>
              <a:t>¿A qué aspira EUROsociAL?</a:t>
            </a:r>
          </a:p>
          <a:p>
            <a:pPr defTabSz="912813"/>
            <a:r>
              <a:rPr lang="es-ES" sz="1900">
                <a:latin typeface="Gill Sans MT"/>
              </a:rPr>
              <a:t>A contribuir al diseño, la reforma y la implementación de políticas públicas, en América Latina, que tengan impacto sobre la cohesión social</a:t>
            </a:r>
          </a:p>
          <a:p>
            <a:pPr defTabSz="912813"/>
            <a:endParaRPr lang="es-ES" sz="1900">
              <a:latin typeface="Gill Sans MT"/>
            </a:endParaRPr>
          </a:p>
          <a:p>
            <a:pPr defTabSz="912813"/>
            <a:r>
              <a:rPr lang="es-ES" sz="1900" b="1">
                <a:solidFill>
                  <a:schemeClr val="bg1"/>
                </a:solidFill>
                <a:latin typeface="Gill Sans MT"/>
              </a:rPr>
              <a:t>¿Cómo trabaja?</a:t>
            </a:r>
          </a:p>
          <a:p>
            <a:pPr defTabSz="912813"/>
            <a:r>
              <a:rPr lang="es-ES" sz="1900">
                <a:latin typeface="Gill Sans MT"/>
              </a:rPr>
              <a:t>Como facilitador, poniendo a disposición de las instituciones inmersas en esos procesos, el conocimiento de experiencias análogas en otros países de América Latina y también de Europa, que puedan aportar elementos innovadores en dichas reformas.</a:t>
            </a:r>
          </a:p>
          <a:p>
            <a:pPr defTabSz="912813"/>
            <a:endParaRPr lang="es-ES" sz="1900">
              <a:latin typeface="Gill Sans MT"/>
            </a:endParaRPr>
          </a:p>
          <a:p>
            <a:pPr defTabSz="912813"/>
            <a:r>
              <a:rPr lang="es-ES" sz="1900" b="1">
                <a:solidFill>
                  <a:schemeClr val="bg1"/>
                </a:solidFill>
                <a:latin typeface="Gill Sans MT"/>
              </a:rPr>
              <a:t>¿Con qué herramientas?</a:t>
            </a:r>
          </a:p>
          <a:p>
            <a:pPr defTabSz="912813"/>
            <a:r>
              <a:rPr lang="es-ES" sz="1900">
                <a:latin typeface="Gill Sans MT"/>
              </a:rPr>
              <a:t>Mediante trabajo colaborativo entre pares y consultorías entre instituciones públicas de América Latina y de Europa: Asistencias Técnicas, Pasantías, Visitas de Estudios, Talleres de trabajo, Seminarios, Formación, etc.</a:t>
            </a:r>
          </a:p>
          <a:p>
            <a:pPr defTabSz="912813"/>
            <a:endParaRPr lang="es-ES" sz="1900">
              <a:latin typeface="Gill Sans MT"/>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3 Marcador de número de diapositiva"/>
          <p:cNvSpPr>
            <a:spLocks noGrp="1"/>
          </p:cNvSpPr>
          <p:nvPr>
            <p:ph type="sldNum" sz="quarter" idx="12"/>
          </p:nvPr>
        </p:nvSpPr>
        <p:spPr>
          <a:xfrm>
            <a:off x="685800" y="6248400"/>
            <a:ext cx="1905000" cy="457200"/>
          </a:xfrm>
          <a:noFill/>
          <a:ln>
            <a:miter lim="800000"/>
            <a:headEnd/>
            <a:tailEnd/>
          </a:ln>
        </p:spPr>
        <p:txBody>
          <a:bodyPr/>
          <a:lstStyle/>
          <a:p>
            <a:pPr algn="l" fontAlgn="base">
              <a:spcBef>
                <a:spcPct val="0"/>
              </a:spcBef>
              <a:spcAft>
                <a:spcPct val="0"/>
              </a:spcAft>
            </a:pPr>
            <a:fld id="{E91DAE9E-1D9A-4924-8BCA-803A84E71820}" type="slidenum">
              <a:rPr lang="en-US" smtClean="0">
                <a:solidFill>
                  <a:schemeClr val="tx1"/>
                </a:solidFill>
              </a:rPr>
              <a:pPr algn="l" fontAlgn="base">
                <a:spcBef>
                  <a:spcPct val="0"/>
                </a:spcBef>
                <a:spcAft>
                  <a:spcPct val="0"/>
                </a:spcAft>
              </a:pPr>
              <a:t>4</a:t>
            </a:fld>
            <a:endParaRPr lang="en-US" smtClean="0">
              <a:solidFill>
                <a:schemeClr val="tx1"/>
              </a:solidFill>
            </a:endParaRPr>
          </a:p>
        </p:txBody>
      </p:sp>
      <p:sp>
        <p:nvSpPr>
          <p:cNvPr id="17410" name="Rectangle 1"/>
          <p:cNvSpPr>
            <a:spLocks/>
          </p:cNvSpPr>
          <p:nvPr/>
        </p:nvSpPr>
        <p:spPr bwMode="auto">
          <a:xfrm>
            <a:off x="2779713" y="931863"/>
            <a:ext cx="3722687" cy="368300"/>
          </a:xfrm>
          <a:prstGeom prst="rect">
            <a:avLst/>
          </a:prstGeom>
          <a:noFill/>
          <a:ln w="12700">
            <a:noFill/>
            <a:miter lim="800000"/>
            <a:headEnd/>
            <a:tailEnd/>
          </a:ln>
        </p:spPr>
        <p:txBody>
          <a:bodyPr wrap="none" lIns="0" tIns="0" rIns="0" bIns="0" anchor="ctr">
            <a:spAutoFit/>
          </a:bodyPr>
          <a:lstStyle/>
          <a:p>
            <a:pPr marL="239713"/>
            <a:r>
              <a:rPr lang="en-US" sz="2400">
                <a:solidFill>
                  <a:srgbClr val="0D4C92"/>
                </a:solidFill>
                <a:latin typeface="Gill Sans MT"/>
                <a:ea typeface="Gill Sans MT"/>
                <a:cs typeface="Gill Sans MT"/>
                <a:sym typeface="Gill Sans MT"/>
              </a:rPr>
              <a:t>El Programa EUROsociAL-II</a:t>
            </a:r>
          </a:p>
        </p:txBody>
      </p:sp>
      <p:sp>
        <p:nvSpPr>
          <p:cNvPr id="17411" name="5 Rectángulo"/>
          <p:cNvSpPr>
            <a:spLocks noChangeArrowheads="1"/>
          </p:cNvSpPr>
          <p:nvPr/>
        </p:nvSpPr>
        <p:spPr bwMode="auto">
          <a:xfrm>
            <a:off x="1230313" y="1303338"/>
            <a:ext cx="6480175" cy="323850"/>
          </a:xfrm>
          <a:prstGeom prst="rect">
            <a:avLst/>
          </a:prstGeom>
          <a:noFill/>
          <a:ln w="9525">
            <a:noFill/>
            <a:miter lim="800000"/>
            <a:headEnd/>
            <a:tailEnd/>
          </a:ln>
        </p:spPr>
        <p:txBody>
          <a:bodyPr lIns="64291" tIns="32146" rIns="64291" bIns="32146">
            <a:spAutoFit/>
          </a:bodyPr>
          <a:lstStyle/>
          <a:p>
            <a:pPr marL="239713"/>
            <a:r>
              <a:rPr lang="en-US" sz="1700">
                <a:solidFill>
                  <a:srgbClr val="E8B647"/>
                </a:solidFill>
                <a:latin typeface="Gill Sans MT"/>
                <a:ea typeface="Gill Sans MT"/>
                <a:cs typeface="Gill Sans MT"/>
                <a:sym typeface="Gill Sans MT"/>
              </a:rPr>
              <a:t>Estructura institucional</a:t>
            </a:r>
          </a:p>
        </p:txBody>
      </p:sp>
      <p:pic>
        <p:nvPicPr>
          <p:cNvPr id="17412" name="Picture 2"/>
          <p:cNvPicPr>
            <a:picLocks noChangeAspect="1"/>
          </p:cNvPicPr>
          <p:nvPr/>
        </p:nvPicPr>
        <p:blipFill>
          <a:blip r:embed="rId2"/>
          <a:srcRect/>
          <a:stretch>
            <a:fillRect/>
          </a:stretch>
        </p:blipFill>
        <p:spPr bwMode="auto">
          <a:xfrm>
            <a:off x="1433513" y="1779588"/>
            <a:ext cx="7239000" cy="4383087"/>
          </a:xfrm>
          <a:prstGeom prst="rect">
            <a:avLst/>
          </a:prstGeom>
          <a:noFill/>
          <a:ln w="25400">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3 Marcador de número de diapositiva"/>
          <p:cNvSpPr>
            <a:spLocks noGrp="1"/>
          </p:cNvSpPr>
          <p:nvPr>
            <p:ph type="sldNum" sz="quarter" idx="12"/>
          </p:nvPr>
        </p:nvSpPr>
        <p:spPr>
          <a:xfrm>
            <a:off x="685800" y="6248400"/>
            <a:ext cx="1905000" cy="457200"/>
          </a:xfrm>
          <a:noFill/>
          <a:ln>
            <a:miter lim="800000"/>
            <a:headEnd/>
            <a:tailEnd/>
          </a:ln>
        </p:spPr>
        <p:txBody>
          <a:bodyPr/>
          <a:lstStyle/>
          <a:p>
            <a:pPr algn="l" fontAlgn="base">
              <a:spcBef>
                <a:spcPct val="0"/>
              </a:spcBef>
              <a:spcAft>
                <a:spcPct val="0"/>
              </a:spcAft>
            </a:pPr>
            <a:fld id="{D9198DAA-E7D4-4833-AEB8-96C543A45DF6}" type="slidenum">
              <a:rPr lang="en-US" smtClean="0">
                <a:solidFill>
                  <a:schemeClr val="tx1"/>
                </a:solidFill>
              </a:rPr>
              <a:pPr algn="l" fontAlgn="base">
                <a:spcBef>
                  <a:spcPct val="0"/>
                </a:spcBef>
                <a:spcAft>
                  <a:spcPct val="0"/>
                </a:spcAft>
              </a:pPr>
              <a:t>5</a:t>
            </a:fld>
            <a:endParaRPr lang="en-US" smtClean="0">
              <a:solidFill>
                <a:schemeClr val="tx1"/>
              </a:solidFill>
            </a:endParaRPr>
          </a:p>
        </p:txBody>
      </p:sp>
      <p:sp>
        <p:nvSpPr>
          <p:cNvPr id="18434" name="Rectangle 1"/>
          <p:cNvSpPr>
            <a:spLocks/>
          </p:cNvSpPr>
          <p:nvPr/>
        </p:nvSpPr>
        <p:spPr bwMode="auto">
          <a:xfrm>
            <a:off x="2886075" y="931863"/>
            <a:ext cx="3578225" cy="368300"/>
          </a:xfrm>
          <a:prstGeom prst="rect">
            <a:avLst/>
          </a:prstGeom>
          <a:noFill/>
          <a:ln w="12700">
            <a:noFill/>
            <a:miter lim="800000"/>
            <a:headEnd/>
            <a:tailEnd/>
          </a:ln>
        </p:spPr>
        <p:txBody>
          <a:bodyPr wrap="none" lIns="0" tIns="0" rIns="0" bIns="0" anchor="ctr">
            <a:spAutoFit/>
          </a:bodyPr>
          <a:lstStyle/>
          <a:p>
            <a:pPr marL="239713"/>
            <a:r>
              <a:rPr lang="en-US" sz="2400">
                <a:solidFill>
                  <a:srgbClr val="0D4C92"/>
                </a:solidFill>
                <a:latin typeface="Gill Sans MT"/>
                <a:ea typeface="Gill Sans MT"/>
                <a:cs typeface="Gill Sans MT"/>
                <a:sym typeface="Gill Sans MT"/>
              </a:rPr>
              <a:t>El área de finanzas públicas</a:t>
            </a:r>
          </a:p>
        </p:txBody>
      </p:sp>
      <p:sp>
        <p:nvSpPr>
          <p:cNvPr id="5" name="2 Marcador de contenido"/>
          <p:cNvSpPr txBox="1">
            <a:spLocks/>
          </p:cNvSpPr>
          <p:nvPr/>
        </p:nvSpPr>
        <p:spPr bwMode="auto">
          <a:xfrm>
            <a:off x="520700" y="1352550"/>
            <a:ext cx="8077200" cy="5100638"/>
          </a:xfrm>
          <a:prstGeom prst="rect">
            <a:avLst/>
          </a:prstGeom>
          <a:noFill/>
          <a:ln>
            <a:noFill/>
          </a:ln>
          <a:extLst/>
        </p:spPr>
        <p:txBody>
          <a:bodyPr lIns="91435" tIns="45718" rIns="91435" bIns="45718"/>
          <a:lstStyle>
            <a:lvl1pPr marL="342900" indent="-342900" eaLnBrk="0" hangingPunct="0">
              <a:defRPr>
                <a:solidFill>
                  <a:schemeClr val="tx1"/>
                </a:solidFill>
                <a:latin typeface="Arial" pitchFamily="34" charset="0"/>
                <a:ea typeface="ＭＳ Ｐゴシック" pitchFamily="34" charset="-128"/>
              </a:defRPr>
            </a:lvl1pPr>
            <a:lvl2pPr marL="2698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algn="just" eaLnBrk="1" fontAlgn="auto" hangingPunct="1">
              <a:spcBef>
                <a:spcPts val="600"/>
              </a:spcBef>
              <a:spcAft>
                <a:spcPts val="1800"/>
              </a:spcAft>
              <a:defRPr/>
            </a:pPr>
            <a:r>
              <a:rPr lang="es-ES" sz="2000" dirty="0" smtClean="0">
                <a:solidFill>
                  <a:srgbClr val="0D4C92"/>
                </a:solidFill>
                <a:latin typeface="Gill Sans MT" pitchFamily="34" charset="0"/>
              </a:rPr>
              <a:t>La política fiscal puede fortalecer procesos de crecimiento económico con equidad, por lo que las finanzas públicas son un elemento relevante para la mejora de la cohesión social. En este marco, conviene analizar la progresividad o regresividad de los ingresos y del gasto, así como tener en cuenta los temas de la calidad y eficacia del gasto.</a:t>
            </a:r>
            <a:endParaRPr lang="es-ES" sz="3600" dirty="0" smtClean="0">
              <a:solidFill>
                <a:srgbClr val="0D4C92"/>
              </a:solidFill>
              <a:latin typeface="Gill Sans MT" pitchFamily="34" charset="0"/>
            </a:endParaRPr>
          </a:p>
          <a:p>
            <a:pPr lvl="1" algn="just" eaLnBrk="1" fontAlgn="auto" hangingPunct="1">
              <a:spcBef>
                <a:spcPts val="600"/>
              </a:spcBef>
              <a:spcAft>
                <a:spcPts val="1800"/>
              </a:spcAft>
              <a:defRPr/>
            </a:pPr>
            <a:r>
              <a:rPr lang="es-ES" sz="2000" dirty="0" smtClean="0">
                <a:solidFill>
                  <a:srgbClr val="0D4C92"/>
                </a:solidFill>
                <a:latin typeface="Gill Sans MT" pitchFamily="34" charset="0"/>
              </a:rPr>
              <a:t>En este contexto las acciones incluidas dentro del temática de finanzas públicas son:</a:t>
            </a:r>
          </a:p>
          <a:p>
            <a:pPr marL="612744" lvl="1" indent="-342882" eaLnBrk="1" fontAlgn="auto" hangingPunct="1">
              <a:spcBef>
                <a:spcPts val="600"/>
              </a:spcBef>
              <a:spcAft>
                <a:spcPts val="600"/>
              </a:spcAft>
              <a:buFont typeface="Wingdings" pitchFamily="2" charset="2"/>
              <a:buChar char="Ø"/>
              <a:defRPr/>
            </a:pPr>
            <a:r>
              <a:rPr lang="es-ES" sz="2000" dirty="0" smtClean="0">
                <a:solidFill>
                  <a:srgbClr val="0D4C92"/>
                </a:solidFill>
                <a:latin typeface="Gill Sans MT" pitchFamily="34" charset="0"/>
              </a:rPr>
              <a:t>Vinculación Plan-Presupuesto</a:t>
            </a:r>
          </a:p>
          <a:p>
            <a:pPr marL="612744" lvl="1" indent="-342882" eaLnBrk="1" fontAlgn="auto" hangingPunct="1">
              <a:spcBef>
                <a:spcPts val="600"/>
              </a:spcBef>
              <a:spcAft>
                <a:spcPts val="600"/>
              </a:spcAft>
              <a:buFont typeface="Wingdings" pitchFamily="2" charset="2"/>
              <a:buChar char="Ø"/>
              <a:defRPr/>
            </a:pPr>
            <a:r>
              <a:rPr lang="es-ES" sz="2000" dirty="0" smtClean="0">
                <a:solidFill>
                  <a:srgbClr val="0D4C92"/>
                </a:solidFill>
                <a:latin typeface="Gill Sans MT" pitchFamily="34" charset="0"/>
              </a:rPr>
              <a:t>Apoyo a las reformas tributarias</a:t>
            </a:r>
          </a:p>
          <a:p>
            <a:pPr marL="612744" lvl="1" indent="-342882" eaLnBrk="1" fontAlgn="auto" hangingPunct="1">
              <a:spcBef>
                <a:spcPts val="600"/>
              </a:spcBef>
              <a:spcAft>
                <a:spcPts val="600"/>
              </a:spcAft>
              <a:buFont typeface="Wingdings" pitchFamily="2" charset="2"/>
              <a:buChar char="Ø"/>
              <a:defRPr/>
            </a:pPr>
            <a:r>
              <a:rPr lang="es-ES" sz="2000" dirty="0" smtClean="0">
                <a:solidFill>
                  <a:srgbClr val="0D4C92"/>
                </a:solidFill>
                <a:latin typeface="Gill Sans MT" pitchFamily="34" charset="0"/>
              </a:rPr>
              <a:t>Cumplimiento voluntario de las obligaciones tributarias</a:t>
            </a:r>
          </a:p>
          <a:p>
            <a:pPr marL="612744" lvl="1" indent="-342882" eaLnBrk="1" fontAlgn="auto" hangingPunct="1">
              <a:spcBef>
                <a:spcPts val="600"/>
              </a:spcBef>
              <a:spcAft>
                <a:spcPts val="600"/>
              </a:spcAft>
              <a:buFont typeface="Wingdings" pitchFamily="2" charset="2"/>
              <a:buChar char="Ø"/>
              <a:defRPr/>
            </a:pPr>
            <a:r>
              <a:rPr lang="es-ES" sz="2000" dirty="0" smtClean="0">
                <a:solidFill>
                  <a:srgbClr val="0D4C92"/>
                </a:solidFill>
                <a:latin typeface="Gill Sans MT" pitchFamily="34" charset="0"/>
              </a:rPr>
              <a:t>Educación fiscal</a:t>
            </a:r>
          </a:p>
          <a:p>
            <a:pPr lvl="1" algn="just" eaLnBrk="1" fontAlgn="auto" hangingPunct="1">
              <a:spcBef>
                <a:spcPts val="600"/>
              </a:spcBef>
              <a:spcAft>
                <a:spcPts val="1800"/>
              </a:spcAft>
              <a:defRPr/>
            </a:pPr>
            <a:endParaRPr lang="es-ES" sz="2200" dirty="0" smtClean="0">
              <a:solidFill>
                <a:srgbClr val="0D4C92"/>
              </a:solidFill>
              <a:latin typeface="Gill Sans MT" pitchFamily="34" charset="0"/>
            </a:endParaRPr>
          </a:p>
          <a:p>
            <a:pPr lvl="1" eaLnBrk="1" fontAlgn="auto" hangingPunct="1">
              <a:spcBef>
                <a:spcPts val="600"/>
              </a:spcBef>
              <a:spcAft>
                <a:spcPts val="600"/>
              </a:spcAft>
              <a:defRPr/>
            </a:pPr>
            <a:endParaRPr lang="es-ES" sz="2200" dirty="0" smtClean="0">
              <a:solidFill>
                <a:srgbClr val="0D4C92"/>
              </a:solidFill>
              <a:latin typeface="Gill Sans MT" pitchFamily="34" charset="0"/>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3 Marcador de número de diapositiva"/>
          <p:cNvSpPr>
            <a:spLocks noGrp="1"/>
          </p:cNvSpPr>
          <p:nvPr>
            <p:ph type="sldNum" sz="quarter" idx="12"/>
          </p:nvPr>
        </p:nvSpPr>
        <p:spPr>
          <a:xfrm>
            <a:off x="685800" y="6248400"/>
            <a:ext cx="1905000" cy="457200"/>
          </a:xfrm>
          <a:noFill/>
          <a:ln>
            <a:miter lim="800000"/>
            <a:headEnd/>
            <a:tailEnd/>
          </a:ln>
        </p:spPr>
        <p:txBody>
          <a:bodyPr/>
          <a:lstStyle/>
          <a:p>
            <a:pPr algn="l" fontAlgn="base">
              <a:spcBef>
                <a:spcPct val="0"/>
              </a:spcBef>
              <a:spcAft>
                <a:spcPct val="0"/>
              </a:spcAft>
            </a:pPr>
            <a:fld id="{732F4BB6-8793-4319-A7C8-0B143388F78D}" type="slidenum">
              <a:rPr lang="en-US" smtClean="0">
                <a:solidFill>
                  <a:schemeClr val="tx1"/>
                </a:solidFill>
              </a:rPr>
              <a:pPr algn="l" fontAlgn="base">
                <a:spcBef>
                  <a:spcPct val="0"/>
                </a:spcBef>
                <a:spcAft>
                  <a:spcPct val="0"/>
                </a:spcAft>
              </a:pPr>
              <a:t>6</a:t>
            </a:fld>
            <a:endParaRPr lang="en-US" smtClean="0">
              <a:solidFill>
                <a:schemeClr val="tx1"/>
              </a:solidFill>
            </a:endParaRPr>
          </a:p>
        </p:txBody>
      </p:sp>
      <p:sp>
        <p:nvSpPr>
          <p:cNvPr id="20482" name="Rectangle 1"/>
          <p:cNvSpPr>
            <a:spLocks/>
          </p:cNvSpPr>
          <p:nvPr/>
        </p:nvSpPr>
        <p:spPr bwMode="auto">
          <a:xfrm>
            <a:off x="2886075" y="931863"/>
            <a:ext cx="3578225" cy="368300"/>
          </a:xfrm>
          <a:prstGeom prst="rect">
            <a:avLst/>
          </a:prstGeom>
          <a:noFill/>
          <a:ln w="12700">
            <a:noFill/>
            <a:miter lim="800000"/>
            <a:headEnd/>
            <a:tailEnd/>
          </a:ln>
        </p:spPr>
        <p:txBody>
          <a:bodyPr wrap="none" lIns="0" tIns="0" rIns="0" bIns="0" anchor="ctr">
            <a:spAutoFit/>
          </a:bodyPr>
          <a:lstStyle/>
          <a:p>
            <a:pPr marL="239713"/>
            <a:r>
              <a:rPr lang="en-US" sz="2400">
                <a:solidFill>
                  <a:srgbClr val="0D4C92"/>
                </a:solidFill>
                <a:latin typeface="Gill Sans MT"/>
                <a:ea typeface="Gill Sans MT"/>
                <a:cs typeface="Gill Sans MT"/>
                <a:sym typeface="Gill Sans MT"/>
              </a:rPr>
              <a:t>El área de finanzas públicas</a:t>
            </a:r>
          </a:p>
        </p:txBody>
      </p:sp>
      <p:sp>
        <p:nvSpPr>
          <p:cNvPr id="5" name="2 Marcador de contenido"/>
          <p:cNvSpPr txBox="1">
            <a:spLocks/>
          </p:cNvSpPr>
          <p:nvPr/>
        </p:nvSpPr>
        <p:spPr bwMode="auto">
          <a:xfrm>
            <a:off x="520700" y="1352550"/>
            <a:ext cx="8077200" cy="5100638"/>
          </a:xfrm>
          <a:prstGeom prst="rect">
            <a:avLst/>
          </a:prstGeom>
          <a:noFill/>
          <a:ln>
            <a:noFill/>
          </a:ln>
          <a:extLst/>
        </p:spPr>
        <p:txBody>
          <a:bodyPr lIns="91435" tIns="45718" rIns="91435" bIns="45718"/>
          <a:lstStyle>
            <a:lvl1pPr marL="342900" indent="-342900" eaLnBrk="0" hangingPunct="0">
              <a:defRPr>
                <a:solidFill>
                  <a:schemeClr val="tx1"/>
                </a:solidFill>
                <a:latin typeface="Arial" pitchFamily="34" charset="0"/>
                <a:ea typeface="ＭＳ Ｐゴシック" pitchFamily="34" charset="-128"/>
              </a:defRPr>
            </a:lvl1pPr>
            <a:lvl2pPr marL="2698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fontAlgn="auto" hangingPunct="1">
              <a:spcBef>
                <a:spcPts val="600"/>
              </a:spcBef>
              <a:spcAft>
                <a:spcPts val="1800"/>
              </a:spcAft>
              <a:defRPr/>
            </a:pPr>
            <a:r>
              <a:rPr lang="es-ES" sz="2200" dirty="0" smtClean="0">
                <a:solidFill>
                  <a:srgbClr val="0D4C92"/>
                </a:solidFill>
                <a:latin typeface="Gill Sans MT" pitchFamily="34" charset="0"/>
              </a:rPr>
              <a:t>Es un área coordinada por la FIIAPP. En este momento los socios operativos del finanzas públicas son:</a:t>
            </a:r>
          </a:p>
          <a:p>
            <a:pPr marL="612744" lvl="1" indent="-342882"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Instituto de Estudios Fiscales (IEF) - España</a:t>
            </a:r>
          </a:p>
          <a:p>
            <a:pPr marL="612744" lvl="1" indent="-342882"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Oficina de Planeamiento y Presupuesto (OPP) - Uruguay</a:t>
            </a:r>
          </a:p>
          <a:p>
            <a:pPr marL="612744" lvl="1" indent="-342882"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Asociación Internacional de Presupuesto Público (ASIP) – OOII</a:t>
            </a:r>
          </a:p>
          <a:p>
            <a:pPr marL="612744" lvl="1" indent="-342882"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Agencia de Cooperación Técnica Internacional de los Ministerios de Economía y Hacienda (ADETEF) - Francia</a:t>
            </a:r>
          </a:p>
          <a:p>
            <a:pPr marL="612744" lvl="1" indent="-342882"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Agencia Estatal de Administración Tributaria (AEAT) - España</a:t>
            </a:r>
          </a:p>
          <a:p>
            <a:pPr marL="612744" lvl="1" indent="-342882" eaLnBrk="1" fontAlgn="auto" hangingPunct="1">
              <a:spcBef>
                <a:spcPts val="600"/>
              </a:spcBef>
              <a:spcAft>
                <a:spcPts val="600"/>
              </a:spcAft>
              <a:buFont typeface="Wingdings" pitchFamily="2" charset="2"/>
              <a:buChar char="Ø"/>
              <a:defRPr/>
            </a:pPr>
            <a:r>
              <a:rPr lang="es-ES" sz="2200" dirty="0" smtClean="0">
                <a:solidFill>
                  <a:srgbClr val="0D4C92"/>
                </a:solidFill>
                <a:latin typeface="Gill Sans MT" pitchFamily="34" charset="0"/>
              </a:rPr>
              <a:t>Centro Interamericano de Administraciones Tributarias (CIAT) - OOII</a:t>
            </a:r>
          </a:p>
          <a:p>
            <a:pPr lvl="1" eaLnBrk="1" fontAlgn="auto" hangingPunct="1">
              <a:spcBef>
                <a:spcPts val="600"/>
              </a:spcBef>
              <a:spcAft>
                <a:spcPts val="1800"/>
              </a:spcAft>
              <a:defRPr/>
            </a:pPr>
            <a:endParaRPr lang="es-ES" sz="2200" dirty="0" smtClean="0">
              <a:solidFill>
                <a:srgbClr val="0D4C92"/>
              </a:solidFill>
              <a:latin typeface="Gill Sans MT" pitchFamily="34" charset="0"/>
            </a:endParaRPr>
          </a:p>
          <a:p>
            <a:pPr lvl="1" eaLnBrk="1" fontAlgn="auto" hangingPunct="1">
              <a:spcBef>
                <a:spcPts val="600"/>
              </a:spcBef>
              <a:spcAft>
                <a:spcPts val="600"/>
              </a:spcAft>
              <a:defRPr/>
            </a:pPr>
            <a:endParaRPr lang="es-ES" sz="2200" dirty="0" smtClean="0">
              <a:solidFill>
                <a:srgbClr val="0D4C92"/>
              </a:solidFill>
              <a:latin typeface="Gill Sans MT" pitchFamily="34" charset="0"/>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3 Marcador de número de diapositiva"/>
          <p:cNvSpPr>
            <a:spLocks noGrp="1"/>
          </p:cNvSpPr>
          <p:nvPr>
            <p:ph type="sldNum" sz="quarter" idx="12"/>
          </p:nvPr>
        </p:nvSpPr>
        <p:spPr>
          <a:xfrm>
            <a:off x="685800" y="6248400"/>
            <a:ext cx="1905000" cy="457200"/>
          </a:xfrm>
          <a:noFill/>
          <a:ln>
            <a:miter lim="800000"/>
            <a:headEnd/>
            <a:tailEnd/>
          </a:ln>
        </p:spPr>
        <p:txBody>
          <a:bodyPr/>
          <a:lstStyle/>
          <a:p>
            <a:pPr algn="l" fontAlgn="base">
              <a:spcBef>
                <a:spcPct val="0"/>
              </a:spcBef>
              <a:spcAft>
                <a:spcPct val="0"/>
              </a:spcAft>
            </a:pPr>
            <a:fld id="{7D0ACA52-BA8B-44F9-93C6-0E71D14A6A6C}" type="slidenum">
              <a:rPr lang="en-US" smtClean="0">
                <a:solidFill>
                  <a:schemeClr val="tx1"/>
                </a:solidFill>
              </a:rPr>
              <a:pPr algn="l" fontAlgn="base">
                <a:spcBef>
                  <a:spcPct val="0"/>
                </a:spcBef>
                <a:spcAft>
                  <a:spcPct val="0"/>
                </a:spcAft>
              </a:pPr>
              <a:t>7</a:t>
            </a:fld>
            <a:endParaRPr lang="en-US" smtClean="0">
              <a:solidFill>
                <a:schemeClr val="tx1"/>
              </a:solidFill>
            </a:endParaRPr>
          </a:p>
        </p:txBody>
      </p:sp>
      <p:sp>
        <p:nvSpPr>
          <p:cNvPr id="21506" name="Rectangle 1"/>
          <p:cNvSpPr>
            <a:spLocks/>
          </p:cNvSpPr>
          <p:nvPr/>
        </p:nvSpPr>
        <p:spPr bwMode="auto">
          <a:xfrm>
            <a:off x="2886075" y="931863"/>
            <a:ext cx="3578225" cy="368300"/>
          </a:xfrm>
          <a:prstGeom prst="rect">
            <a:avLst/>
          </a:prstGeom>
          <a:noFill/>
          <a:ln w="12700">
            <a:noFill/>
            <a:miter lim="800000"/>
            <a:headEnd/>
            <a:tailEnd/>
          </a:ln>
        </p:spPr>
        <p:txBody>
          <a:bodyPr wrap="none" lIns="0" tIns="0" rIns="0" bIns="0" anchor="ctr">
            <a:spAutoFit/>
          </a:bodyPr>
          <a:lstStyle/>
          <a:p>
            <a:pPr marL="239713"/>
            <a:r>
              <a:rPr lang="en-US" sz="2400">
                <a:solidFill>
                  <a:srgbClr val="0D4C92"/>
                </a:solidFill>
                <a:latin typeface="Gill Sans MT"/>
                <a:ea typeface="Gill Sans MT"/>
                <a:cs typeface="Gill Sans MT"/>
                <a:sym typeface="Gill Sans MT"/>
              </a:rPr>
              <a:t>El área de finanzas públicas</a:t>
            </a:r>
          </a:p>
        </p:txBody>
      </p:sp>
      <p:sp>
        <p:nvSpPr>
          <p:cNvPr id="21507" name="13 Rectángulo"/>
          <p:cNvSpPr>
            <a:spLocks noChangeArrowheads="1"/>
          </p:cNvSpPr>
          <p:nvPr/>
        </p:nvSpPr>
        <p:spPr bwMode="auto">
          <a:xfrm>
            <a:off x="611188" y="1557338"/>
            <a:ext cx="8135937" cy="708025"/>
          </a:xfrm>
          <a:prstGeom prst="rect">
            <a:avLst/>
          </a:prstGeom>
          <a:noFill/>
          <a:ln w="9525" cap="rnd">
            <a:solidFill>
              <a:srgbClr val="E8B647"/>
            </a:solidFill>
            <a:prstDash val="dash"/>
            <a:round/>
            <a:headEnd/>
            <a:tailEnd/>
          </a:ln>
        </p:spPr>
        <p:txBody>
          <a:bodyPr lIns="91435" tIns="45718" rIns="91435" bIns="45718">
            <a:spAutoFit/>
          </a:bodyPr>
          <a:lstStyle/>
          <a:p>
            <a:pPr algn="just"/>
            <a:r>
              <a:rPr lang="es-ES" sz="2000" b="1" i="1">
                <a:solidFill>
                  <a:srgbClr val="E8B647"/>
                </a:solidFill>
                <a:latin typeface="Gill Sans MT"/>
              </a:rPr>
              <a:t>Un enfoque combinado para la mejora del ingreso y gasto públicos</a:t>
            </a:r>
            <a:br>
              <a:rPr lang="es-ES" sz="2000" b="1" i="1">
                <a:solidFill>
                  <a:srgbClr val="E8B647"/>
                </a:solidFill>
                <a:latin typeface="Gill Sans MT"/>
              </a:rPr>
            </a:br>
            <a:endParaRPr lang="es-ES" sz="2000" b="1" i="1">
              <a:solidFill>
                <a:srgbClr val="E8B647"/>
              </a:solidFill>
              <a:latin typeface="Gill Sans MT"/>
            </a:endParaRPr>
          </a:p>
        </p:txBody>
      </p:sp>
      <p:graphicFrame>
        <p:nvGraphicFramePr>
          <p:cNvPr id="9" name="8 Diagrama"/>
          <p:cNvGraphicFramePr/>
          <p:nvPr/>
        </p:nvGraphicFramePr>
        <p:xfrm>
          <a:off x="1787315" y="2315126"/>
          <a:ext cx="5721261" cy="285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3 Marcador de número de diapositiva"/>
          <p:cNvSpPr>
            <a:spLocks noGrp="1"/>
          </p:cNvSpPr>
          <p:nvPr>
            <p:ph type="sldNum" sz="quarter" idx="12"/>
          </p:nvPr>
        </p:nvSpPr>
        <p:spPr>
          <a:xfrm>
            <a:off x="685800" y="6248400"/>
            <a:ext cx="1905000" cy="457200"/>
          </a:xfrm>
          <a:noFill/>
          <a:ln>
            <a:miter lim="800000"/>
            <a:headEnd/>
            <a:tailEnd/>
          </a:ln>
        </p:spPr>
        <p:txBody>
          <a:bodyPr/>
          <a:lstStyle/>
          <a:p>
            <a:pPr algn="l" fontAlgn="base">
              <a:spcBef>
                <a:spcPct val="0"/>
              </a:spcBef>
              <a:spcAft>
                <a:spcPct val="0"/>
              </a:spcAft>
            </a:pPr>
            <a:fld id="{E8FAF016-F6FD-4873-A657-CDE7DCB9EC24}" type="slidenum">
              <a:rPr lang="en-US" smtClean="0">
                <a:solidFill>
                  <a:schemeClr val="tx1"/>
                </a:solidFill>
              </a:rPr>
              <a:pPr algn="l" fontAlgn="base">
                <a:spcBef>
                  <a:spcPct val="0"/>
                </a:spcBef>
                <a:spcAft>
                  <a:spcPct val="0"/>
                </a:spcAft>
              </a:pPr>
              <a:t>8</a:t>
            </a:fld>
            <a:endParaRPr lang="en-US" smtClean="0">
              <a:solidFill>
                <a:schemeClr val="tx1"/>
              </a:solidFill>
            </a:endParaRPr>
          </a:p>
        </p:txBody>
      </p:sp>
      <p:sp>
        <p:nvSpPr>
          <p:cNvPr id="22530" name="Rectangle 1"/>
          <p:cNvSpPr>
            <a:spLocks/>
          </p:cNvSpPr>
          <p:nvPr/>
        </p:nvSpPr>
        <p:spPr bwMode="auto">
          <a:xfrm>
            <a:off x="2886075" y="931863"/>
            <a:ext cx="3578225" cy="368300"/>
          </a:xfrm>
          <a:prstGeom prst="rect">
            <a:avLst/>
          </a:prstGeom>
          <a:noFill/>
          <a:ln w="12700">
            <a:noFill/>
            <a:miter lim="800000"/>
            <a:headEnd/>
            <a:tailEnd/>
          </a:ln>
        </p:spPr>
        <p:txBody>
          <a:bodyPr wrap="none" lIns="0" tIns="0" rIns="0" bIns="0" anchor="ctr">
            <a:spAutoFit/>
          </a:bodyPr>
          <a:lstStyle/>
          <a:p>
            <a:pPr marL="239713"/>
            <a:r>
              <a:rPr lang="en-US" sz="2400">
                <a:solidFill>
                  <a:srgbClr val="0D4C92"/>
                </a:solidFill>
                <a:latin typeface="Gill Sans MT"/>
                <a:ea typeface="Gill Sans MT"/>
                <a:cs typeface="Gill Sans MT"/>
                <a:sym typeface="Gill Sans MT"/>
              </a:rPr>
              <a:t>El área de finanzas públicas</a:t>
            </a:r>
          </a:p>
        </p:txBody>
      </p:sp>
      <p:sp>
        <p:nvSpPr>
          <p:cNvPr id="22531" name="13 Rectángulo"/>
          <p:cNvSpPr>
            <a:spLocks noChangeArrowheads="1"/>
          </p:cNvSpPr>
          <p:nvPr/>
        </p:nvSpPr>
        <p:spPr bwMode="auto">
          <a:xfrm>
            <a:off x="611188" y="1557338"/>
            <a:ext cx="8135937" cy="400050"/>
          </a:xfrm>
          <a:prstGeom prst="rect">
            <a:avLst/>
          </a:prstGeom>
          <a:noFill/>
          <a:ln w="9525" cap="rnd">
            <a:solidFill>
              <a:srgbClr val="E8B647"/>
            </a:solidFill>
            <a:prstDash val="dash"/>
            <a:round/>
            <a:headEnd/>
            <a:tailEnd/>
          </a:ln>
        </p:spPr>
        <p:txBody>
          <a:bodyPr lIns="91435" tIns="45718" rIns="91435" bIns="45718">
            <a:spAutoFit/>
          </a:bodyPr>
          <a:lstStyle/>
          <a:p>
            <a:r>
              <a:rPr lang="es-ES" sz="2000" b="1" i="1">
                <a:solidFill>
                  <a:srgbClr val="E8B647"/>
                </a:solidFill>
                <a:latin typeface="Gill Sans MT"/>
              </a:rPr>
              <a:t>Importancia de los resultados</a:t>
            </a:r>
          </a:p>
        </p:txBody>
      </p:sp>
      <p:sp>
        <p:nvSpPr>
          <p:cNvPr id="22532" name="1 Rectángulo"/>
          <p:cNvSpPr>
            <a:spLocks noChangeArrowheads="1"/>
          </p:cNvSpPr>
          <p:nvPr/>
        </p:nvSpPr>
        <p:spPr bwMode="auto">
          <a:xfrm>
            <a:off x="611188" y="2214563"/>
            <a:ext cx="8135937" cy="2933700"/>
          </a:xfrm>
          <a:prstGeom prst="rect">
            <a:avLst/>
          </a:prstGeom>
          <a:noFill/>
          <a:ln w="9525">
            <a:noFill/>
            <a:miter lim="800000"/>
            <a:headEnd/>
            <a:tailEnd/>
          </a:ln>
        </p:spPr>
        <p:txBody>
          <a:bodyPr lIns="64291" tIns="32146" rIns="64291" bIns="32146">
            <a:spAutoFit/>
          </a:bodyPr>
          <a:lstStyle/>
          <a:p>
            <a:pPr marL="1225550" lvl="2" indent="-341313" algn="just">
              <a:spcBef>
                <a:spcPts val="600"/>
              </a:spcBef>
              <a:spcAft>
                <a:spcPts val="600"/>
              </a:spcAft>
              <a:buFont typeface="Wingdings" pitchFamily="2" charset="2"/>
              <a:buChar char="Ø"/>
            </a:pPr>
            <a:r>
              <a:rPr lang="es-ES" sz="2200">
                <a:solidFill>
                  <a:srgbClr val="0D4C92"/>
                </a:solidFill>
                <a:latin typeface="Gill Sans MT"/>
              </a:rPr>
              <a:t>Las tres R: Resultados, Resultados y Resultados</a:t>
            </a:r>
          </a:p>
          <a:p>
            <a:pPr marL="1225550" lvl="2" indent="-341313" algn="just">
              <a:spcBef>
                <a:spcPts val="600"/>
              </a:spcBef>
              <a:spcAft>
                <a:spcPts val="600"/>
              </a:spcAft>
              <a:buFont typeface="Wingdings" pitchFamily="2" charset="2"/>
              <a:buChar char="Ø"/>
            </a:pPr>
            <a:r>
              <a:rPr lang="es-ES" sz="2200">
                <a:solidFill>
                  <a:srgbClr val="0D4C92"/>
                </a:solidFill>
                <a:latin typeface="Gill Sans MT"/>
              </a:rPr>
              <a:t>Tipos de resultados: reformas políticas, cambios organizacionales, mejoras legislativas, refuerzo de capacidades.</a:t>
            </a:r>
          </a:p>
          <a:p>
            <a:pPr marL="1225550" lvl="2" indent="-341313" algn="just">
              <a:spcBef>
                <a:spcPts val="600"/>
              </a:spcBef>
              <a:spcAft>
                <a:spcPts val="600"/>
              </a:spcAft>
              <a:buFont typeface="Wingdings" pitchFamily="2" charset="2"/>
              <a:buChar char="Ø"/>
            </a:pPr>
            <a:r>
              <a:rPr lang="es-ES" sz="2200">
                <a:solidFill>
                  <a:srgbClr val="0D4C92"/>
                </a:solidFill>
                <a:latin typeface="Gill Sans MT"/>
              </a:rPr>
              <a:t> Acompañar procesos hasta que se transformen en cambios</a:t>
            </a:r>
          </a:p>
          <a:p>
            <a:pPr marL="1225550" lvl="2" indent="-341313" algn="just">
              <a:spcBef>
                <a:spcPts val="600"/>
              </a:spcBef>
              <a:spcAft>
                <a:spcPts val="600"/>
              </a:spcAft>
              <a:buFont typeface="Wingdings" pitchFamily="2" charset="2"/>
              <a:buChar char="Ø"/>
            </a:pPr>
            <a:r>
              <a:rPr lang="es-ES" sz="2200">
                <a:solidFill>
                  <a:srgbClr val="0D4C92"/>
                </a:solidFill>
                <a:latin typeface="Gill Sans MT"/>
              </a:rPr>
              <a:t>Comunicar resultados como constante a lo largo de la ejecución</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3 Marcador de número de diapositiva"/>
          <p:cNvSpPr>
            <a:spLocks noGrp="1"/>
          </p:cNvSpPr>
          <p:nvPr>
            <p:ph type="sldNum" sz="quarter" idx="12"/>
          </p:nvPr>
        </p:nvSpPr>
        <p:spPr>
          <a:xfrm>
            <a:off x="685800" y="6248400"/>
            <a:ext cx="1905000" cy="457200"/>
          </a:xfrm>
          <a:noFill/>
          <a:ln>
            <a:miter lim="800000"/>
            <a:headEnd/>
            <a:tailEnd/>
          </a:ln>
        </p:spPr>
        <p:txBody>
          <a:bodyPr/>
          <a:lstStyle/>
          <a:p>
            <a:pPr algn="l" fontAlgn="base">
              <a:spcBef>
                <a:spcPct val="0"/>
              </a:spcBef>
              <a:spcAft>
                <a:spcPct val="0"/>
              </a:spcAft>
            </a:pPr>
            <a:fld id="{8C38E860-86DA-465E-B1BA-FD4CD7D0A1F1}" type="slidenum">
              <a:rPr lang="en-US" smtClean="0">
                <a:solidFill>
                  <a:schemeClr val="tx1"/>
                </a:solidFill>
              </a:rPr>
              <a:pPr algn="l" fontAlgn="base">
                <a:spcBef>
                  <a:spcPct val="0"/>
                </a:spcBef>
                <a:spcAft>
                  <a:spcPct val="0"/>
                </a:spcAft>
              </a:pPr>
              <a:t>9</a:t>
            </a:fld>
            <a:endParaRPr lang="en-US" smtClean="0">
              <a:solidFill>
                <a:schemeClr val="tx1"/>
              </a:solidFill>
            </a:endParaRPr>
          </a:p>
        </p:txBody>
      </p:sp>
      <p:sp>
        <p:nvSpPr>
          <p:cNvPr id="23554" name="Rectangle 1"/>
          <p:cNvSpPr>
            <a:spLocks/>
          </p:cNvSpPr>
          <p:nvPr/>
        </p:nvSpPr>
        <p:spPr bwMode="auto">
          <a:xfrm>
            <a:off x="2886075" y="931863"/>
            <a:ext cx="3578225" cy="368300"/>
          </a:xfrm>
          <a:prstGeom prst="rect">
            <a:avLst/>
          </a:prstGeom>
          <a:noFill/>
          <a:ln w="12700">
            <a:noFill/>
            <a:miter lim="800000"/>
            <a:headEnd/>
            <a:tailEnd/>
          </a:ln>
        </p:spPr>
        <p:txBody>
          <a:bodyPr wrap="none" lIns="0" tIns="0" rIns="0" bIns="0" anchor="ctr">
            <a:spAutoFit/>
          </a:bodyPr>
          <a:lstStyle/>
          <a:p>
            <a:pPr marL="239713"/>
            <a:r>
              <a:rPr lang="en-US" sz="2400">
                <a:solidFill>
                  <a:srgbClr val="0D4C92"/>
                </a:solidFill>
                <a:latin typeface="Gill Sans MT"/>
                <a:ea typeface="Gill Sans MT"/>
                <a:cs typeface="Gill Sans MT"/>
                <a:sym typeface="Gill Sans MT"/>
              </a:rPr>
              <a:t>El área de finanzas públicas</a:t>
            </a:r>
          </a:p>
        </p:txBody>
      </p:sp>
      <p:sp>
        <p:nvSpPr>
          <p:cNvPr id="23555" name="13 Rectángulo"/>
          <p:cNvSpPr>
            <a:spLocks noChangeArrowheads="1"/>
          </p:cNvSpPr>
          <p:nvPr/>
        </p:nvSpPr>
        <p:spPr bwMode="auto">
          <a:xfrm>
            <a:off x="611188" y="1557338"/>
            <a:ext cx="8135937" cy="708025"/>
          </a:xfrm>
          <a:prstGeom prst="rect">
            <a:avLst/>
          </a:prstGeom>
          <a:noFill/>
          <a:ln w="9525" cap="rnd">
            <a:solidFill>
              <a:srgbClr val="E8B647"/>
            </a:solidFill>
            <a:prstDash val="dash"/>
            <a:round/>
            <a:headEnd/>
            <a:tailEnd/>
          </a:ln>
        </p:spPr>
        <p:txBody>
          <a:bodyPr lIns="91435" tIns="45718" rIns="91435" bIns="45718">
            <a:spAutoFit/>
          </a:bodyPr>
          <a:lstStyle/>
          <a:p>
            <a:r>
              <a:rPr lang="es-ES" sz="2000" i="1">
                <a:solidFill>
                  <a:srgbClr val="E8B647"/>
                </a:solidFill>
                <a:latin typeface="Gill Sans MT"/>
              </a:rPr>
              <a:t>Las acciones buscan obtener productos regionales derivados de las actividades con los diferentes países participantes</a:t>
            </a:r>
          </a:p>
        </p:txBody>
      </p:sp>
      <p:sp>
        <p:nvSpPr>
          <p:cNvPr id="23556" name="10 Rectángulo"/>
          <p:cNvSpPr>
            <a:spLocks noChangeArrowheads="1"/>
          </p:cNvSpPr>
          <p:nvPr/>
        </p:nvSpPr>
        <p:spPr bwMode="auto">
          <a:xfrm>
            <a:off x="369888" y="5453063"/>
            <a:ext cx="8253412" cy="681037"/>
          </a:xfrm>
          <a:prstGeom prst="rect">
            <a:avLst/>
          </a:prstGeom>
          <a:noFill/>
          <a:ln w="9525">
            <a:noFill/>
            <a:miter lim="800000"/>
            <a:headEnd/>
            <a:tailEnd/>
          </a:ln>
        </p:spPr>
        <p:txBody>
          <a:bodyPr lIns="64291" tIns="32146" rIns="64291" bIns="32146">
            <a:spAutoFit/>
          </a:bodyPr>
          <a:lstStyle/>
          <a:p>
            <a:r>
              <a:rPr lang="es-ES" sz="2000">
                <a:solidFill>
                  <a:srgbClr val="0D4C92"/>
                </a:solidFill>
                <a:latin typeface="Gill Sans MT"/>
              </a:rPr>
              <a:t>Productos comunes: protocolos, creación de redes, hojas de ruta, manuales, declaraciones, guías, acuerdos, etc.</a:t>
            </a:r>
          </a:p>
        </p:txBody>
      </p:sp>
      <p:graphicFrame>
        <p:nvGraphicFramePr>
          <p:cNvPr id="10" name="9 Diagrama"/>
          <p:cNvGraphicFramePr/>
          <p:nvPr/>
        </p:nvGraphicFramePr>
        <p:xfrm>
          <a:off x="2040469" y="2816869"/>
          <a:ext cx="4658018" cy="2536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1022</Words>
  <Application>Microsoft Office PowerPoint</Application>
  <PresentationFormat>Presentación en pantalla (4:3)</PresentationFormat>
  <Paragraphs>133</Paragraphs>
  <Slides>19</Slides>
  <Notes>3</Notes>
  <HiddenSlides>0</HiddenSlides>
  <MMClips>0</MMClips>
  <ScaleCrop>false</ScaleCrop>
  <HeadingPairs>
    <vt:vector size="6" baseType="variant">
      <vt:variant>
        <vt:lpstr>Fuentes usadas</vt:lpstr>
      </vt:variant>
      <vt:variant>
        <vt:i4>7</vt:i4>
      </vt:variant>
      <vt:variant>
        <vt:lpstr>Plantilla de diseño</vt:lpstr>
      </vt:variant>
      <vt:variant>
        <vt:i4>12</vt:i4>
      </vt:variant>
      <vt:variant>
        <vt:lpstr>Títulos de diapositiva</vt:lpstr>
      </vt:variant>
      <vt:variant>
        <vt:i4>19</vt:i4>
      </vt:variant>
    </vt:vector>
  </HeadingPairs>
  <TitlesOfParts>
    <vt:vector size="38" baseType="lpstr">
      <vt:lpstr>Times New Roman</vt:lpstr>
      <vt:lpstr>Arial</vt:lpstr>
      <vt:lpstr>Calibri</vt:lpstr>
      <vt:lpstr>Gill Sans MT</vt:lpstr>
      <vt:lpstr>ＭＳ Ｐゴシック</vt:lpstr>
      <vt:lpstr>GillSans</vt:lpstr>
      <vt:lpstr>Wingdings</vt:lpstr>
      <vt:lpstr>Diseño predeterminado</vt:lpstr>
      <vt:lpstr>Diseño predeterminado</vt:lpstr>
      <vt:lpstr>Diseño predeterminado</vt:lpstr>
      <vt:lpstr>Diseño predeterminado</vt:lpstr>
      <vt:lpstr>Diseño predeterminado</vt:lpstr>
      <vt:lpstr>Diseño predeterminado</vt:lpstr>
      <vt:lpstr>Diseño predeterminado</vt:lpstr>
      <vt:lpstr>Diseño predeterminado</vt:lpstr>
      <vt:lpstr>Diseño predeterminado</vt:lpstr>
      <vt:lpstr>Diseño predeterminado</vt:lpstr>
      <vt:lpstr>Diseño predeterminado</vt:lpstr>
      <vt:lpstr>Diseño predeterminado</vt:lpstr>
      <vt:lpstr>El área de finanzas públicas del Programa EUROsociAL-II  Rocío Mena  Agencia Tributaria de España (AEAT)   </vt:lpstr>
      <vt:lpstr>Diapositiva 2</vt:lpstr>
      <vt:lpstr>Diapositiva 3</vt:lpstr>
      <vt:lpstr>Diapositiva 4</vt:lpstr>
      <vt:lpstr>Diapositiva 5</vt:lpstr>
      <vt:lpstr>Diapositiva 6</vt:lpstr>
      <vt:lpstr>Diapositiva 7</vt:lpstr>
      <vt:lpstr>Diapositiva 8</vt:lpstr>
      <vt:lpstr>Diapositiva 9</vt:lpstr>
      <vt:lpstr>Diapositiva 10</vt:lpstr>
      <vt:lpstr>Cambio estructural de los ingresos tributarios en AL</vt:lpstr>
      <vt:lpstr>El cumplimiento voluntario de las obligaciones tributarias</vt:lpstr>
      <vt:lpstr>La identificación de necesidades</vt:lpstr>
      <vt:lpstr>Dos visiones</vt:lpstr>
      <vt:lpstr>Plan 2013: 18 actividades</vt:lpstr>
      <vt:lpstr>Participantes</vt:lpstr>
      <vt:lpstr>Temática</vt:lpstr>
      <vt:lpstr>Temática (sigue) </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FISCALIS WORKING VISIT</dc:title>
  <dc:creator>enrique sanchez-blanco</dc:creator>
  <cp:lastModifiedBy> </cp:lastModifiedBy>
  <cp:revision>84</cp:revision>
  <dcterms:created xsi:type="dcterms:W3CDTF">2013-02-09T16:23:55Z</dcterms:created>
  <dcterms:modified xsi:type="dcterms:W3CDTF">2013-10-28T10:51:03Z</dcterms:modified>
</cp:coreProperties>
</file>